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145706949" r:id="rId2"/>
    <p:sldId id="393" r:id="rId3"/>
    <p:sldId id="2145707022" r:id="rId4"/>
    <p:sldId id="2145707019" r:id="rId5"/>
    <p:sldId id="2145707028" r:id="rId6"/>
    <p:sldId id="2145707029" r:id="rId7"/>
    <p:sldId id="2145707030" r:id="rId8"/>
    <p:sldId id="2145707001" r:id="rId9"/>
    <p:sldId id="2145706997" r:id="rId10"/>
    <p:sldId id="2145706999" r:id="rId11"/>
    <p:sldId id="2145706998" r:id="rId12"/>
    <p:sldId id="2145707032" r:id="rId13"/>
    <p:sldId id="2145707033" r:id="rId14"/>
    <p:sldId id="2145707074" r:id="rId15"/>
    <p:sldId id="2145707086" r:id="rId16"/>
    <p:sldId id="2145707075" r:id="rId17"/>
    <p:sldId id="265" r:id="rId18"/>
    <p:sldId id="270" r:id="rId19"/>
    <p:sldId id="2145707076" r:id="rId20"/>
    <p:sldId id="2145707034" r:id="rId21"/>
    <p:sldId id="2145707035" r:id="rId22"/>
    <p:sldId id="2145707036" r:id="rId23"/>
    <p:sldId id="2145707037" r:id="rId24"/>
    <p:sldId id="2145707038" r:id="rId25"/>
    <p:sldId id="2145707085" r:id="rId26"/>
    <p:sldId id="2145707088" r:id="rId27"/>
    <p:sldId id="2145707077" r:id="rId28"/>
    <p:sldId id="2145707082" r:id="rId29"/>
    <p:sldId id="2145707031" r:id="rId30"/>
    <p:sldId id="2145707057" r:id="rId31"/>
    <p:sldId id="2145707058" r:id="rId32"/>
    <p:sldId id="2145707078" r:id="rId33"/>
    <p:sldId id="2145707079" r:id="rId34"/>
    <p:sldId id="2145707083" r:id="rId35"/>
    <p:sldId id="2145707091" r:id="rId36"/>
    <p:sldId id="2145706991" r:id="rId37"/>
    <p:sldId id="2145706992" r:id="rId38"/>
    <p:sldId id="2145706993" r:id="rId39"/>
    <p:sldId id="2145707090" r:id="rId40"/>
    <p:sldId id="2145706988" r:id="rId41"/>
    <p:sldId id="2145707089" r:id="rId42"/>
    <p:sldId id="2145707021" r:id="rId43"/>
    <p:sldId id="214570702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59A3E-D2F0-4B6D-8E65-2BC35D7CDB10}" v="1" dt="2022-01-12T16:12:10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Woodland" userId="2fc0b4dc-a47c-4949-9ab3-23af665d4f56" providerId="ADAL" clId="{65F59A3E-D2F0-4B6D-8E65-2BC35D7CDB10}"/>
    <pc:docChg chg="modSld">
      <pc:chgData name="Elizabeth Woodland" userId="2fc0b4dc-a47c-4949-9ab3-23af665d4f56" providerId="ADAL" clId="{65F59A3E-D2F0-4B6D-8E65-2BC35D7CDB10}" dt="2022-01-12T16:13:36.426" v="106" actId="20577"/>
      <pc:docMkLst>
        <pc:docMk/>
      </pc:docMkLst>
      <pc:sldChg chg="modSp mod">
        <pc:chgData name="Elizabeth Woodland" userId="2fc0b4dc-a47c-4949-9ab3-23af665d4f56" providerId="ADAL" clId="{65F59A3E-D2F0-4B6D-8E65-2BC35D7CDB10}" dt="2022-01-12T16:12:19.074" v="86" actId="20577"/>
        <pc:sldMkLst>
          <pc:docMk/>
          <pc:sldMk cId="1939745439" sldId="2145706988"/>
        </pc:sldMkLst>
        <pc:spChg chg="mod">
          <ac:chgData name="Elizabeth Woodland" userId="2fc0b4dc-a47c-4949-9ab3-23af665d4f56" providerId="ADAL" clId="{65F59A3E-D2F0-4B6D-8E65-2BC35D7CDB10}" dt="2022-01-12T16:12:19.074" v="86" actId="20577"/>
          <ac:spMkLst>
            <pc:docMk/>
            <pc:sldMk cId="1939745439" sldId="2145706988"/>
            <ac:spMk id="3" creationId="{C4737176-B499-4997-8CE9-A89817BD2ACB}"/>
          </ac:spMkLst>
        </pc:spChg>
      </pc:sldChg>
      <pc:sldChg chg="modSp mod">
        <pc:chgData name="Elizabeth Woodland" userId="2fc0b4dc-a47c-4949-9ab3-23af665d4f56" providerId="ADAL" clId="{65F59A3E-D2F0-4B6D-8E65-2BC35D7CDB10}" dt="2022-01-12T16:13:36.426" v="106" actId="20577"/>
        <pc:sldMkLst>
          <pc:docMk/>
          <pc:sldMk cId="4208357529" sldId="2145706991"/>
        </pc:sldMkLst>
        <pc:spChg chg="mod">
          <ac:chgData name="Elizabeth Woodland" userId="2fc0b4dc-a47c-4949-9ab3-23af665d4f56" providerId="ADAL" clId="{65F59A3E-D2F0-4B6D-8E65-2BC35D7CDB10}" dt="2022-01-12T16:13:36.426" v="106" actId="20577"/>
          <ac:spMkLst>
            <pc:docMk/>
            <pc:sldMk cId="4208357529" sldId="2145706991"/>
            <ac:spMk id="3" creationId="{97ED2128-C2B3-4B81-8AC6-9917CE75DE39}"/>
          </ac:spMkLst>
        </pc:spChg>
      </pc:sldChg>
      <pc:sldChg chg="modSp mod">
        <pc:chgData name="Elizabeth Woodland" userId="2fc0b4dc-a47c-4949-9ab3-23af665d4f56" providerId="ADAL" clId="{65F59A3E-D2F0-4B6D-8E65-2BC35D7CDB10}" dt="2022-01-12T16:08:50.150" v="9" actId="207"/>
        <pc:sldMkLst>
          <pc:docMk/>
          <pc:sldMk cId="637689118" sldId="2145706993"/>
        </pc:sldMkLst>
        <pc:spChg chg="mod">
          <ac:chgData name="Elizabeth Woodland" userId="2fc0b4dc-a47c-4949-9ab3-23af665d4f56" providerId="ADAL" clId="{65F59A3E-D2F0-4B6D-8E65-2BC35D7CDB10}" dt="2022-01-12T16:08:50.150" v="9" actId="207"/>
          <ac:spMkLst>
            <pc:docMk/>
            <pc:sldMk cId="637689118" sldId="2145706993"/>
            <ac:spMk id="3" creationId="{97ED2128-C2B3-4B81-8AC6-9917CE75DE39}"/>
          </ac:spMkLst>
        </pc:spChg>
      </pc:sldChg>
      <pc:sldChg chg="modSp mod">
        <pc:chgData name="Elizabeth Woodland" userId="2fc0b4dc-a47c-4949-9ab3-23af665d4f56" providerId="ADAL" clId="{65F59A3E-D2F0-4B6D-8E65-2BC35D7CDB10}" dt="2022-01-12T16:12:44.047" v="87" actId="1076"/>
        <pc:sldMkLst>
          <pc:docMk/>
          <pc:sldMk cId="180398763" sldId="2145707089"/>
        </pc:sldMkLst>
        <pc:spChg chg="mod">
          <ac:chgData name="Elizabeth Woodland" userId="2fc0b4dc-a47c-4949-9ab3-23af665d4f56" providerId="ADAL" clId="{65F59A3E-D2F0-4B6D-8E65-2BC35D7CDB10}" dt="2022-01-12T16:12:44.047" v="87" actId="1076"/>
          <ac:spMkLst>
            <pc:docMk/>
            <pc:sldMk cId="180398763" sldId="2145707089"/>
            <ac:spMk id="3" creationId="{A4BE480A-9079-44E2-AAD8-C89FF2971D44}"/>
          </ac:spMkLst>
        </pc:spChg>
      </pc:sldChg>
      <pc:sldChg chg="modSp mod">
        <pc:chgData name="Elizabeth Woodland" userId="2fc0b4dc-a47c-4949-9ab3-23af665d4f56" providerId="ADAL" clId="{65F59A3E-D2F0-4B6D-8E65-2BC35D7CDB10}" dt="2022-01-12T16:08:36.325" v="8" actId="5793"/>
        <pc:sldMkLst>
          <pc:docMk/>
          <pc:sldMk cId="925344493" sldId="2145707090"/>
        </pc:sldMkLst>
        <pc:spChg chg="mod">
          <ac:chgData name="Elizabeth Woodland" userId="2fc0b4dc-a47c-4949-9ab3-23af665d4f56" providerId="ADAL" clId="{65F59A3E-D2F0-4B6D-8E65-2BC35D7CDB10}" dt="2022-01-12T16:08:36.325" v="8" actId="5793"/>
          <ac:spMkLst>
            <pc:docMk/>
            <pc:sldMk cId="925344493" sldId="2145707090"/>
            <ac:spMk id="3" creationId="{97ED2128-C2B3-4B81-8AC6-9917CE75DE39}"/>
          </ac:spMkLst>
        </pc:spChg>
      </pc:sldChg>
      <pc:sldChg chg="modSp mod">
        <pc:chgData name="Elizabeth Woodland" userId="2fc0b4dc-a47c-4949-9ab3-23af665d4f56" providerId="ADAL" clId="{65F59A3E-D2F0-4B6D-8E65-2BC35D7CDB10}" dt="2022-01-12T16:13:18.496" v="95" actId="20577"/>
        <pc:sldMkLst>
          <pc:docMk/>
          <pc:sldMk cId="2872197161" sldId="2145707091"/>
        </pc:sldMkLst>
        <pc:spChg chg="mod">
          <ac:chgData name="Elizabeth Woodland" userId="2fc0b4dc-a47c-4949-9ab3-23af665d4f56" providerId="ADAL" clId="{65F59A3E-D2F0-4B6D-8E65-2BC35D7CDB10}" dt="2022-01-12T16:13:18.496" v="95" actId="20577"/>
          <ac:spMkLst>
            <pc:docMk/>
            <pc:sldMk cId="2872197161" sldId="2145707091"/>
            <ac:spMk id="2" creationId="{6F8CFD25-AD03-400B-9269-10D9EE64C32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rkdhs-my.sharepoint.com/personal/atul_kothari_arkansas_gov/Documents/Desktop/Monoclonal%20Antibody%20Distribution/Pseudovirus%20R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rkdhs-my.sharepoint.com/personal/atul_kothari_arkansas_gov/Documents/Desktop/Monoclonal%20Antibody%20Distribution/Pseudovirus%20R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rkdhs-my.sharepoint.com/personal/atul_kothari_arkansas_gov/Documents/Desktop/Monoclonal%20Antibody%20Distribution/Pseudovirus%20R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Sotrovimab National Supply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Sheet1!$E$14</c:f>
              <c:strCache>
                <c:ptCount val="1"/>
                <c:pt idx="0">
                  <c:v>National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8550957371915321E-2"/>
                  <c:y val="-2.0396424821049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2F-445D-A92E-6AFEA8F970C9}"/>
                </c:ext>
              </c:extLst>
            </c:dLbl>
            <c:dLbl>
              <c:idx val="1"/>
              <c:layout>
                <c:manualLayout>
                  <c:x val="-5.2444952282478426E-2"/>
                  <c:y val="-5.2447949539841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2F-445D-A92E-6AFEA8F970C9}"/>
                </c:ext>
              </c:extLst>
            </c:dLbl>
            <c:dLbl>
              <c:idx val="2"/>
              <c:layout>
                <c:manualLayout>
                  <c:x val="-7.1812949374228788E-2"/>
                  <c:y val="-6.7016824412019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2F-445D-A92E-6AFEA8F970C9}"/>
                </c:ext>
              </c:extLst>
            </c:dLbl>
            <c:dLbl>
              <c:idx val="3"/>
              <c:layout>
                <c:manualLayout>
                  <c:x val="-5.9707951191884809E-2"/>
                  <c:y val="-4.3706624616534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2F-445D-A92E-6AFEA8F970C9}"/>
                </c:ext>
              </c:extLst>
            </c:dLbl>
            <c:dLbl>
              <c:idx val="4"/>
              <c:layout>
                <c:manualLayout>
                  <c:x val="-7.4233949010697492E-2"/>
                  <c:y val="-4.9534174565405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2F-445D-A92E-6AFEA8F970C9}"/>
                </c:ext>
              </c:extLst>
            </c:dLbl>
            <c:dLbl>
              <c:idx val="5"/>
              <c:layout>
                <c:manualLayout>
                  <c:x val="-7.4233949010697756E-2"/>
                  <c:y val="-3.7879074667663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2F-445D-A92E-6AFEA8F970C9}"/>
                </c:ext>
              </c:extLst>
            </c:dLbl>
            <c:dLbl>
              <c:idx val="6"/>
              <c:layout>
                <c:manualLayout>
                  <c:x val="0"/>
                  <c:y val="-5.2447949539841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2F-445D-A92E-6AFEA8F97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Sheet1!$D$15:$D$21</c:f>
              <c:numCache>
                <c:formatCode>d\-mmm</c:formatCode>
                <c:ptCount val="7"/>
                <c:pt idx="0">
                  <c:v>44547</c:v>
                </c:pt>
                <c:pt idx="1">
                  <c:v>44557</c:v>
                </c:pt>
                <c:pt idx="2">
                  <c:v>44564</c:v>
                </c:pt>
                <c:pt idx="3">
                  <c:v>44571</c:v>
                </c:pt>
                <c:pt idx="4">
                  <c:v>44578</c:v>
                </c:pt>
                <c:pt idx="5">
                  <c:v>44585</c:v>
                </c:pt>
                <c:pt idx="6">
                  <c:v>44592</c:v>
                </c:pt>
              </c:numCache>
            </c:numRef>
          </c:cat>
          <c:val>
            <c:numRef>
              <c:f>Sheet1!$E$15:$E$21</c:f>
              <c:numCache>
                <c:formatCode>General</c:formatCode>
                <c:ptCount val="7"/>
                <c:pt idx="0">
                  <c:v>55002</c:v>
                </c:pt>
                <c:pt idx="1">
                  <c:v>49552</c:v>
                </c:pt>
                <c:pt idx="2">
                  <c:v>48498</c:v>
                </c:pt>
                <c:pt idx="3">
                  <c:v>52250</c:v>
                </c:pt>
                <c:pt idx="4">
                  <c:v>52250</c:v>
                </c:pt>
                <c:pt idx="5">
                  <c:v>52250</c:v>
                </c:pt>
                <c:pt idx="6">
                  <c:v>52250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D8-41BE-879B-DA15FD3D6B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827189599"/>
        <c:axId val="827188767"/>
      </c:lineChart>
      <c:dateAx>
        <c:axId val="827189599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188767"/>
        <c:crosses val="autoZero"/>
        <c:auto val="1"/>
        <c:lblOffset val="100"/>
        <c:baseTimeUnit val="days"/>
      </c:dateAx>
      <c:valAx>
        <c:axId val="827188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18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Sotrovimab Supply Arkansas</a:t>
            </a:r>
          </a:p>
        </c:rich>
      </c:tx>
      <c:layout>
        <c:manualLayout>
          <c:xMode val="edge"/>
          <c:yMode val="edge"/>
          <c:x val="0.22745122484689417"/>
          <c:y val="3.2407539966595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Sheet1!$B$15:$B$18</c:f>
              <c:numCache>
                <c:formatCode>d\-mmm</c:formatCode>
                <c:ptCount val="4"/>
                <c:pt idx="0">
                  <c:v>44547</c:v>
                </c:pt>
                <c:pt idx="1">
                  <c:v>44557</c:v>
                </c:pt>
                <c:pt idx="2">
                  <c:v>44564</c:v>
                </c:pt>
                <c:pt idx="3">
                  <c:v>44571</c:v>
                </c:pt>
              </c:numCache>
            </c:numRef>
          </c:cat>
          <c:val>
            <c:numRef>
              <c:f>Sheet1!$C$15:$C$18</c:f>
              <c:numCache>
                <c:formatCode>General</c:formatCode>
                <c:ptCount val="4"/>
                <c:pt idx="0">
                  <c:v>372</c:v>
                </c:pt>
                <c:pt idx="1">
                  <c:v>288</c:v>
                </c:pt>
                <c:pt idx="2">
                  <c:v>270</c:v>
                </c:pt>
                <c:pt idx="3">
                  <c:v>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B7-4E49-A4AA-12C4C5ECF82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29678048"/>
        <c:axId val="2129666400"/>
      </c:lineChart>
      <c:dateAx>
        <c:axId val="212967804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666400"/>
        <c:crosses val="autoZero"/>
        <c:auto val="1"/>
        <c:lblOffset val="100"/>
        <c:baseTimeUnit val="days"/>
      </c:dateAx>
      <c:valAx>
        <c:axId val="212966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67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National Supply Oral Antivirals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Sheet1!$F$22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Sheet1!$D$23:$E$28</c:f>
              <c:multiLvlStrCache>
                <c:ptCount val="6"/>
                <c:lvl>
                  <c:pt idx="0">
                    <c:v>22-Dec</c:v>
                  </c:pt>
                  <c:pt idx="1">
                    <c:v>10-Jan</c:v>
                  </c:pt>
                  <c:pt idx="2">
                    <c:v>24-Jan</c:v>
                  </c:pt>
                  <c:pt idx="3">
                    <c:v>23-Dec</c:v>
                  </c:pt>
                  <c:pt idx="4">
                    <c:v>10-Jan</c:v>
                  </c:pt>
                  <c:pt idx="5">
                    <c:v>24-Jan</c:v>
                  </c:pt>
                </c:lvl>
                <c:lvl>
                  <c:pt idx="0">
                    <c:v>Paxlovid</c:v>
                  </c:pt>
                  <c:pt idx="3">
                    <c:v>Molnupiravir</c:v>
                  </c:pt>
                </c:lvl>
              </c:multiLvlStrCache>
            </c:multiLvlStrRef>
          </c:cat>
          <c:val>
            <c:numRef>
              <c:f>Sheet1!$F$23:$F$28</c:f>
              <c:numCache>
                <c:formatCode>General</c:formatCode>
                <c:ptCount val="6"/>
                <c:pt idx="0">
                  <c:v>64970</c:v>
                </c:pt>
                <c:pt idx="1">
                  <c:v>100000</c:v>
                </c:pt>
                <c:pt idx="2">
                  <c:v>100000</c:v>
                </c:pt>
                <c:pt idx="3">
                  <c:v>300620</c:v>
                </c:pt>
                <c:pt idx="4">
                  <c:v>400000</c:v>
                </c:pt>
                <c:pt idx="5">
                  <c:v>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B-491B-A5AD-7572E7F073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29591023"/>
        <c:axId val="829594767"/>
      </c:barChart>
      <c:catAx>
        <c:axId val="82959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594767"/>
        <c:crosses val="autoZero"/>
        <c:auto val="1"/>
        <c:lblAlgn val="ctr"/>
        <c:lblOffset val="100"/>
        <c:noMultiLvlLbl val="0"/>
      </c:catAx>
      <c:valAx>
        <c:axId val="82959476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29591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4CDB0-6011-4A0C-BEB6-F15F5FD9BEE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6F0A-1D96-4959-BD3E-27C7C443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7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Paxlovid is contraindicated with drugs that are </a:t>
            </a:r>
          </a:p>
          <a:p>
            <a:r>
              <a:rPr lang="en-US" dirty="0"/>
              <a:t>- highly dependent on CYP3A for clearance and </a:t>
            </a:r>
          </a:p>
          <a:p>
            <a:pPr marL="171450" indent="-171450">
              <a:buFontTx/>
              <a:buChar char="-"/>
            </a:pPr>
            <a:r>
              <a:rPr lang="en-US" dirty="0"/>
              <a:t>elevated concentration are associate with serious and/or life-threatening reactions.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Yellow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29C77-FB06-4E34-8DCB-D827B1394E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Paxlovid has interactions with ~30 drug classes and often multiple medications within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29C77-FB06-4E34-8DCB-D827B1394E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is the oral prodrug of beta-D-N4-hydroxycytidine (NHC), a ribonucleoside that has broad antiviral activity against RNA viruses. NHC uptake by viral RNA-dependent RNA-polymerases results in viral mutations and lethal mutagenesis.</a:t>
            </a:r>
            <a:r>
              <a:rPr lang="en-US" b="0" i="0" baseline="30000" dirty="0">
                <a:solidFill>
                  <a:srgbClr val="171717"/>
                </a:solidFill>
                <a:effectLst/>
                <a:latin typeface="Public Sans"/>
              </a:rPr>
              <a:t>4,5</a:t>
            </a:r>
            <a:endParaRPr lang="en-US" b="0" i="0" dirty="0">
              <a:solidFill>
                <a:srgbClr val="171717"/>
              </a:solidFill>
              <a:effectLst/>
              <a:latin typeface="Public Sans"/>
            </a:endParaRPr>
          </a:p>
          <a:p>
            <a:pPr algn="l"/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has potent antiviral activity against SARS-CoV-2.</a:t>
            </a:r>
            <a:r>
              <a:rPr lang="en-US" b="0" i="0" baseline="30000" dirty="0">
                <a:solidFill>
                  <a:srgbClr val="171717"/>
                </a:solidFill>
                <a:effectLst/>
                <a:latin typeface="Public Sans"/>
              </a:rPr>
              <a:t>4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 As a mutagenic ribonucleoside antiviral agent, there is a theoretical risk that </a:t>
            </a:r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will be metabolized by the human host cell and incorporated into the host DNA, leading to mutations. </a:t>
            </a:r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has been evaluated in 2 in vivo rodent mutagenicity assays. One study produced results that were equivocal; in the other study, there was no evidence for mutagenicity. The FDA concluded that, based on the available genotoxicity data and the 5-day duration of treatment, </a:t>
            </a:r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has a low risk for genotoxicity.</a:t>
            </a:r>
            <a:r>
              <a:rPr lang="en-US" b="0" i="0" baseline="30000" dirty="0">
                <a:solidFill>
                  <a:srgbClr val="171717"/>
                </a:solidFill>
                <a:effectLst/>
                <a:latin typeface="Public Sans"/>
              </a:rPr>
              <a:t>6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 In addition, there have been concerns about the potential effects of </a:t>
            </a:r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on SARS-CoV-2 mutation rates; the FDA is requiring the manufacturer to establish a process to monitor genomic databases for the emergence of SARS-CoV-2 variants.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F6F0A-1D96-4959-BD3E-27C7C44386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6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is the oral prodrug of beta-D-N4-hydroxycytidine (NHC), a ribonucleoside that has broad antiviral activity against RNA viruses. NHC uptake by viral RNA-dependent RNA-polymerases results in viral mutations and lethal mutagenesis.</a:t>
            </a:r>
            <a:r>
              <a:rPr lang="en-US" b="0" i="0" baseline="30000" dirty="0">
                <a:solidFill>
                  <a:srgbClr val="171717"/>
                </a:solidFill>
                <a:effectLst/>
                <a:latin typeface="Public Sans"/>
              </a:rPr>
              <a:t>4,5</a:t>
            </a:r>
            <a:endParaRPr lang="en-US" b="0" i="0" dirty="0">
              <a:solidFill>
                <a:srgbClr val="171717"/>
              </a:solidFill>
              <a:effectLst/>
              <a:latin typeface="Public Sans"/>
            </a:endParaRPr>
          </a:p>
          <a:p>
            <a:pPr algn="l"/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has potent antiviral activity against SARS-CoV-2.</a:t>
            </a:r>
            <a:r>
              <a:rPr lang="en-US" b="0" i="0" baseline="30000" dirty="0">
                <a:solidFill>
                  <a:srgbClr val="171717"/>
                </a:solidFill>
                <a:effectLst/>
                <a:latin typeface="Public Sans"/>
              </a:rPr>
              <a:t>4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 As a mutagenic ribonucleoside antiviral agent, there is a theoretical risk that </a:t>
            </a:r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will be metabolized by the human host cell and incorporated into the host DNA, leading to mutations. </a:t>
            </a:r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has been evaluated in 2 in vivo rodent mutagenicity assays. One study produced results that were equivocal; in the other study, there was no evidence for mutagenicity. The FDA concluded that, based on the available genotoxicity data and the 5-day duration of treatment, </a:t>
            </a:r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has a low risk for genotoxicity.</a:t>
            </a:r>
            <a:r>
              <a:rPr lang="en-US" b="0" i="0" baseline="30000" dirty="0">
                <a:solidFill>
                  <a:srgbClr val="171717"/>
                </a:solidFill>
                <a:effectLst/>
                <a:latin typeface="Public Sans"/>
              </a:rPr>
              <a:t>6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 In addition, there have been concerns about the potential effects of </a:t>
            </a:r>
            <a:r>
              <a:rPr lang="en-US" b="0" i="0" dirty="0" err="1">
                <a:solidFill>
                  <a:srgbClr val="171717"/>
                </a:solidFill>
                <a:effectLst/>
                <a:latin typeface="Public Sans"/>
              </a:rPr>
              <a:t>molnupiravir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"/>
              </a:rPr>
              <a:t> on SARS-CoV-2 mutation rates; the FDA is requiring the manufacturer to establish a process to monitor genomic databases for the emergence of SARS-CoV-2 variants.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F6F0A-1D96-4959-BD3E-27C7C44386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1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6370" r="55937" b="9786"/>
          <a:stretch/>
        </p:blipFill>
        <p:spPr>
          <a:xfrm>
            <a:off x="5883243" y="0"/>
            <a:ext cx="6302131" cy="686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70" y="896815"/>
            <a:ext cx="6012977" cy="30527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169" y="4041653"/>
            <a:ext cx="601297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90" y="1865129"/>
            <a:ext cx="3136984" cy="31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2192000" cy="58956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 sz="2800"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 sz="2400"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rgbClr val="09183C"/>
                </a:solidFill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6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2000" cy="58956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6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2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1999" cy="58956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5960125"/>
            <a:ext cx="12192000" cy="89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6697" r="45791" b="43379"/>
          <a:stretch/>
        </p:blipFill>
        <p:spPr>
          <a:xfrm>
            <a:off x="8797907" y="5960125"/>
            <a:ext cx="3394093" cy="897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49" y="5842194"/>
            <a:ext cx="1123585" cy="1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6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30932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106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156294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5" y="5156294"/>
            <a:ext cx="3632593" cy="170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4" y="5120864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8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2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1754411"/>
            <a:ext cx="12191999" cy="51035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6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09183C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5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1754411"/>
            <a:ext cx="12191999" cy="51035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142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638163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8142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638163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8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5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754411"/>
            <a:ext cx="12191999" cy="51035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12192000" cy="170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239" r="41982" b="2906"/>
          <a:stretch/>
        </p:blipFill>
        <p:spPr>
          <a:xfrm>
            <a:off x="8568506" y="0"/>
            <a:ext cx="3632593" cy="170597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7716658" cy="1690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5" y="-35430"/>
            <a:ext cx="1762905" cy="1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485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healthy.arkansas.gov/programs-services/topics/covid-19-guidance-on-therapeutic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id19treatmentguidelines.nih.gov/therapies/statement-on-paxlovid-drug-drug-interac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55050/downl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ovid19treatmentguidelines.nih.gov/therapies/statement-on-paxlovid-drug-drug-interac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ovid19-druginteractions.org/checke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lthy.arkansas.gov/images/uploads/pdf/EUA_108_Merck_Molnupiravir_Prescriber_Checklist_(12232021).pdf" TargetMode="Externa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id19treatmentguidelines.nih.gov/therapies/statement-on-patient-prioritization-for-outpatient-therapies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.arkansas.gov/programs-services/topics/covid-19-guidance-on-therapeutics" TargetMode="External"/><Relationship Id="rId2" Type="http://schemas.openxmlformats.org/officeDocument/2006/relationships/hyperlink" Target="https://covid-19-therapeutics-locator-dhhs.hub.arcgis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FD25-AD03-400B-9269-10D9EE64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0932"/>
            <a:ext cx="10515600" cy="2460843"/>
          </a:xfrm>
        </p:spPr>
        <p:txBody>
          <a:bodyPr/>
          <a:lstStyle/>
          <a:p>
            <a:pPr algn="ctr"/>
            <a:r>
              <a:rPr lang="en-US" dirty="0"/>
              <a:t>Update on COVID 19 Therapeutics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8D363-508A-4A14-9453-108D15F0D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Atul Kothari MD FIDSA</a:t>
            </a:r>
          </a:p>
          <a:p>
            <a:pPr algn="ctr"/>
            <a:r>
              <a:rPr lang="en-US" sz="4000" dirty="0"/>
              <a:t>Elizabeth Woodland </a:t>
            </a:r>
            <a:r>
              <a:rPr lang="en-US" sz="4000" dirty="0" err="1"/>
              <a:t>Borella</a:t>
            </a:r>
            <a:r>
              <a:rPr lang="en-US" sz="4000" dirty="0"/>
              <a:t> MPH</a:t>
            </a:r>
          </a:p>
        </p:txBody>
      </p:sp>
    </p:spTree>
    <p:extLst>
      <p:ext uri="{BB962C8B-B14F-4D97-AF65-F5344CB8AC3E}">
        <p14:creationId xmlns:p14="http://schemas.microsoft.com/office/powerpoint/2010/main" val="10927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A586-E904-4C2F-AD77-5D6ECD21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 and Administration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38DBF4-EDE1-4B0D-937D-AF159A21C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28" y="1981416"/>
            <a:ext cx="5777755" cy="3257819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07259F-2E1A-4111-A82E-350AFFFB1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1416"/>
            <a:ext cx="5780342" cy="32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7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03B2-A221-4085-809C-A5B02724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3B9175-123C-4534-84AD-23D213860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363" y="2205789"/>
            <a:ext cx="6322852" cy="3614705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BF8DC54-E2C2-4292-B674-69C5EC43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986" y="2205789"/>
            <a:ext cx="6512863" cy="3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3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66CA-527B-4D71-A688-13505C18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https://www.healthy.arkansas.gov/programs-services/topics/covid-19-guidance-on-therapeutics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78CD2-43E2-496C-860F-CC1C8AC9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820" y="2577139"/>
            <a:ext cx="6504937" cy="40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Paxlovid (</a:t>
            </a:r>
            <a:r>
              <a:rPr lang="en-US" dirty="0" err="1"/>
              <a:t>Nirmatrelavir</a:t>
            </a:r>
            <a:r>
              <a:rPr lang="en-US" dirty="0"/>
              <a:t>/Ritonavir)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B55FF4-B1DA-419C-A363-C05FF089F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548" y="1875167"/>
            <a:ext cx="5090682" cy="4667675"/>
          </a:xfrm>
        </p:spPr>
      </p:pic>
    </p:spTree>
    <p:extLst>
      <p:ext uri="{BB962C8B-B14F-4D97-AF65-F5344CB8AC3E}">
        <p14:creationId xmlns:p14="http://schemas.microsoft.com/office/powerpoint/2010/main" val="66297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9EC2-C590-42C4-A74F-50D1C9D4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 and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F118-1BDD-45F2-93AB-600D4914A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Nirmatrelavir</a:t>
            </a:r>
            <a:r>
              <a:rPr lang="en-US" dirty="0"/>
              <a:t> must be co administered with ritonavir</a:t>
            </a:r>
          </a:p>
          <a:p>
            <a:r>
              <a:rPr lang="en-US" dirty="0"/>
              <a:t>Within 5 days of symptom onset</a:t>
            </a:r>
          </a:p>
          <a:p>
            <a:r>
              <a:rPr lang="en-US" dirty="0"/>
              <a:t>Orally with or without food</a:t>
            </a:r>
          </a:p>
          <a:p>
            <a:r>
              <a:rPr lang="en-US" dirty="0"/>
              <a:t>DO NOT CRUSH</a:t>
            </a:r>
          </a:p>
          <a:p>
            <a:r>
              <a:rPr lang="en-US" dirty="0"/>
              <a:t>Dosage: 300 mg </a:t>
            </a:r>
            <a:r>
              <a:rPr lang="en-US" dirty="0" err="1"/>
              <a:t>nirmatrelavir</a:t>
            </a:r>
            <a:r>
              <a:rPr lang="en-US" dirty="0"/>
              <a:t> (2 150 mg tablets) with 100 mg ritonavir (1 100 mg tablet); all 3 tabs taken together twice daily for 5 days (30 tabs total)</a:t>
            </a:r>
          </a:p>
          <a:p>
            <a:r>
              <a:rPr lang="en-US" dirty="0"/>
              <a:t>eGFR 30-60:1 tab </a:t>
            </a:r>
            <a:r>
              <a:rPr lang="en-US" dirty="0" err="1"/>
              <a:t>nirmatrelavir</a:t>
            </a:r>
            <a:r>
              <a:rPr lang="en-US" dirty="0"/>
              <a:t> with1 tab ritonavir, both tabs taken together; twice daily for 5 days (20 tabs total)</a:t>
            </a:r>
          </a:p>
          <a:p>
            <a:r>
              <a:rPr lang="en-US" dirty="0"/>
              <a:t>Not recommended eGFR&lt;30 or severe hepatic impairment</a:t>
            </a:r>
          </a:p>
        </p:txBody>
      </p:sp>
    </p:spTree>
    <p:extLst>
      <p:ext uri="{BB962C8B-B14F-4D97-AF65-F5344CB8AC3E}">
        <p14:creationId xmlns:p14="http://schemas.microsoft.com/office/powerpoint/2010/main" val="349242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339F-AD7C-4AA3-8E7C-687D14C3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9ACD-4B39-49D1-AFE6-E45DDDD0A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Hepatotoxicity: Hepatic transaminase elevations, clinical hepatitis, and jaundice have occurred in patients receiving ritonavir. </a:t>
            </a:r>
          </a:p>
          <a:p>
            <a:r>
              <a:rPr lang="en-US" dirty="0"/>
              <a:t>HIV-1 Drug Resistance: PAXLOVID use may lead to a risk of HIV-1 developing resistance to HIV protease inhibitors in individuals with uncontrolled or undiagnosed HIV-1 infection. </a:t>
            </a:r>
          </a:p>
          <a:p>
            <a:r>
              <a:rPr lang="en-US" dirty="0"/>
              <a:t>Adverse events were dysgeusia, diarrhea, hypertension, and myalgia. </a:t>
            </a:r>
          </a:p>
        </p:txBody>
      </p:sp>
    </p:spTree>
    <p:extLst>
      <p:ext uri="{BB962C8B-B14F-4D97-AF65-F5344CB8AC3E}">
        <p14:creationId xmlns:p14="http://schemas.microsoft.com/office/powerpoint/2010/main" val="155736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4199-DA91-4E39-8381-85A6E34F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5AB5-577C-4917-BCF2-9FF5FFF11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Ritonavir potent CYP3A inhibitor</a:t>
            </a:r>
          </a:p>
          <a:p>
            <a:r>
              <a:rPr lang="en-US" dirty="0"/>
              <a:t>CYP3A inhibition by ritonavir typically resolves 3-5 days after drug discontinuation</a:t>
            </a:r>
          </a:p>
          <a:p>
            <a:r>
              <a:rPr lang="en-US" dirty="0" err="1"/>
              <a:t>Nirmatrelavir</a:t>
            </a:r>
            <a:r>
              <a:rPr lang="en-US" dirty="0"/>
              <a:t> and ritonavir are also substrates of CYP3A, so use with other CYP3A inducers (</a:t>
            </a:r>
            <a:r>
              <a:rPr lang="en-US" dirty="0" err="1"/>
              <a:t>eg</a:t>
            </a:r>
            <a:r>
              <a:rPr lang="en-US" dirty="0"/>
              <a:t> rifampin) may lead to reductions in concentration of active drug</a:t>
            </a:r>
          </a:p>
        </p:txBody>
      </p:sp>
    </p:spTree>
    <p:extLst>
      <p:ext uri="{BB962C8B-B14F-4D97-AF65-F5344CB8AC3E}">
        <p14:creationId xmlns:p14="http://schemas.microsoft.com/office/powerpoint/2010/main" val="279164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16F4D1-C2E2-48BD-9D06-5295B4BF5C82}"/>
              </a:ext>
            </a:extLst>
          </p:cNvPr>
          <p:cNvSpPr/>
          <p:nvPr/>
        </p:nvSpPr>
        <p:spPr>
          <a:xfrm>
            <a:off x="1219200" y="1259620"/>
            <a:ext cx="139982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10AB2C-DFE7-4FA1-ADA4-772CC586ABAC}"/>
              </a:ext>
            </a:extLst>
          </p:cNvPr>
          <p:cNvSpPr/>
          <p:nvPr/>
        </p:nvSpPr>
        <p:spPr>
          <a:xfrm>
            <a:off x="1219199" y="2382864"/>
            <a:ext cx="1761067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EA4023-6E36-436C-AF62-DFF00219E621}"/>
              </a:ext>
            </a:extLst>
          </p:cNvPr>
          <p:cNvSpPr/>
          <p:nvPr/>
        </p:nvSpPr>
        <p:spPr>
          <a:xfrm>
            <a:off x="1219200" y="3244334"/>
            <a:ext cx="139982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FE1B52-F6F3-41AF-9194-0F79F8A0BFD9}"/>
              </a:ext>
            </a:extLst>
          </p:cNvPr>
          <p:cNvSpPr/>
          <p:nvPr/>
        </p:nvSpPr>
        <p:spPr>
          <a:xfrm>
            <a:off x="4436533" y="1487773"/>
            <a:ext cx="1930399" cy="3748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AD3C14-3177-4601-BF28-92F32AAF1F72}"/>
              </a:ext>
            </a:extLst>
          </p:cNvPr>
          <p:cNvSpPr/>
          <p:nvPr/>
        </p:nvSpPr>
        <p:spPr>
          <a:xfrm>
            <a:off x="8269112" y="3395268"/>
            <a:ext cx="143933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EEB9C-16C7-4E26-9C62-00C43FC8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9795933" cy="1138845"/>
          </a:xfrm>
        </p:spPr>
        <p:txBody>
          <a:bodyPr>
            <a:normAutofit/>
          </a:bodyPr>
          <a:lstStyle/>
          <a:p>
            <a:r>
              <a:rPr lang="en-US" dirty="0"/>
              <a:t>Contraindicated with Paxlovid </a:t>
            </a:r>
            <a:r>
              <a:rPr lang="en-US" sz="3200" dirty="0"/>
              <a:t>(not all inclusive)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637C6D-1599-4661-BE1B-1323A052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14" y="1262972"/>
            <a:ext cx="3124200" cy="5249362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+mn-lt"/>
              </a:rPr>
              <a:t>Amiodarone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+mn-lt"/>
              </a:rPr>
              <a:t>Apalutamide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171717"/>
                </a:solidFill>
                <a:effectLst/>
                <a:latin typeface="+mn-lt"/>
              </a:rPr>
              <a:t>Bosentan</a:t>
            </a:r>
            <a:endParaRPr lang="en-US" sz="2400" b="0" i="0" dirty="0">
              <a:solidFill>
                <a:srgbClr val="171717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+mn-lt"/>
              </a:rPr>
              <a:t>Carbamazepine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171717"/>
                </a:solidFill>
                <a:effectLst/>
                <a:latin typeface="+mn-lt"/>
              </a:rPr>
              <a:t>Cisapride</a:t>
            </a:r>
            <a:endParaRPr lang="en-US" sz="2400" b="0" i="0" dirty="0">
              <a:solidFill>
                <a:srgbClr val="171717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+mn-lt"/>
              </a:rPr>
              <a:t>Clopidogrel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+mn-lt"/>
              </a:rPr>
              <a:t>Clozapine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+mn-lt"/>
              </a:rPr>
              <a:t>Colchicine in patients with renal and/or hepatic impairment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+mn-lt"/>
              </a:rPr>
              <a:t>Disopyramide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171717"/>
                </a:solidFill>
                <a:effectLst/>
                <a:latin typeface="+mn-lt"/>
              </a:rPr>
              <a:t>Dofetilide</a:t>
            </a:r>
            <a:endParaRPr lang="en-US" sz="2400" b="0" i="0" dirty="0">
              <a:solidFill>
                <a:srgbClr val="171717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+mn-lt"/>
              </a:rPr>
              <a:t>Dronedarone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B563B58-BDFF-495C-BC3D-1257D7FEB6B9}"/>
              </a:ext>
            </a:extLst>
          </p:cNvPr>
          <p:cNvSpPr txBox="1">
            <a:spLocks/>
          </p:cNvSpPr>
          <p:nvPr/>
        </p:nvSpPr>
        <p:spPr>
          <a:xfrm>
            <a:off x="4105628" y="1198929"/>
            <a:ext cx="3728156" cy="5249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183C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183C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183C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183C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183C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dirty="0">
                <a:solidFill>
                  <a:srgbClr val="171717"/>
                </a:solidFill>
                <a:effectLst/>
                <a:latin typeface="+mn-lt"/>
              </a:rPr>
              <a:t>Eplerenone</a:t>
            </a:r>
          </a:p>
          <a:p>
            <a:r>
              <a:rPr lang="en-US" sz="2800" b="0" i="0" dirty="0">
                <a:solidFill>
                  <a:srgbClr val="171717"/>
                </a:solidFill>
                <a:effectLst/>
                <a:latin typeface="+mn-lt"/>
              </a:rPr>
              <a:t>Ergot derivatives</a:t>
            </a:r>
            <a:endParaRPr lang="en-US" dirty="0">
              <a:solidFill>
                <a:srgbClr val="171717"/>
              </a:solidFill>
              <a:latin typeface="+mn-lt"/>
            </a:endParaRP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Flecainide</a:t>
            </a:r>
          </a:p>
          <a:p>
            <a:r>
              <a:rPr lang="en-US" dirty="0" err="1">
                <a:solidFill>
                  <a:srgbClr val="171717"/>
                </a:solidFill>
                <a:latin typeface="+mn-lt"/>
              </a:rPr>
              <a:t>Flibanserin</a:t>
            </a:r>
            <a:endParaRPr lang="en-US" dirty="0">
              <a:solidFill>
                <a:srgbClr val="171717"/>
              </a:solidFill>
              <a:latin typeface="+mn-lt"/>
            </a:endParaRPr>
          </a:p>
          <a:p>
            <a:r>
              <a:rPr lang="en-US" dirty="0" err="1">
                <a:solidFill>
                  <a:srgbClr val="171717"/>
                </a:solidFill>
                <a:latin typeface="+mn-lt"/>
              </a:rPr>
              <a:t>Glecaprevir</a:t>
            </a:r>
            <a:r>
              <a:rPr lang="en-US" dirty="0">
                <a:solidFill>
                  <a:srgbClr val="171717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171717"/>
                </a:solidFill>
                <a:latin typeface="+mn-lt"/>
              </a:rPr>
              <a:t>pibrentasvir</a:t>
            </a:r>
            <a:endParaRPr lang="en-US" dirty="0">
              <a:solidFill>
                <a:srgbClr val="171717"/>
              </a:solidFill>
              <a:latin typeface="+mn-lt"/>
            </a:endParaRP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Ivabradine</a:t>
            </a:r>
          </a:p>
          <a:p>
            <a:r>
              <a:rPr lang="en-US" dirty="0" err="1">
                <a:solidFill>
                  <a:srgbClr val="171717"/>
                </a:solidFill>
                <a:latin typeface="+mn-lt"/>
              </a:rPr>
              <a:t>Lumateperone</a:t>
            </a:r>
            <a:endParaRPr lang="en-US" dirty="0">
              <a:solidFill>
                <a:srgbClr val="171717"/>
              </a:solidFill>
              <a:latin typeface="+mn-lt"/>
            </a:endParaRP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Lurasidone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Mexiletine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Phenobarbital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Phenytoin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Pimozide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Phenobarbital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Phenytoin</a:t>
            </a:r>
          </a:p>
          <a:p>
            <a:endParaRPr lang="en-US" dirty="0">
              <a:solidFill>
                <a:srgbClr val="171717"/>
              </a:solidFill>
              <a:latin typeface="Public Sans"/>
            </a:endParaRPr>
          </a:p>
          <a:p>
            <a:endParaRPr lang="en-US" dirty="0">
              <a:solidFill>
                <a:srgbClr val="171717"/>
              </a:solidFill>
              <a:latin typeface="Public Sans"/>
            </a:endParaRPr>
          </a:p>
          <a:p>
            <a:endParaRPr lang="en-US" dirty="0">
              <a:solidFill>
                <a:srgbClr val="171717"/>
              </a:solidFill>
              <a:latin typeface="Public Sans"/>
            </a:endParaRPr>
          </a:p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926D1D-6E8F-42D8-8E54-3BE1717E0DE1}"/>
              </a:ext>
            </a:extLst>
          </p:cNvPr>
          <p:cNvSpPr txBox="1">
            <a:spLocks/>
          </p:cNvSpPr>
          <p:nvPr/>
        </p:nvSpPr>
        <p:spPr>
          <a:xfrm>
            <a:off x="7977012" y="1259620"/>
            <a:ext cx="3887612" cy="5009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183C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183C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183C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183C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183C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71717"/>
                </a:solidFill>
                <a:latin typeface="+mn-lt"/>
              </a:rPr>
              <a:t>Pimozide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Propafenone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Quinidine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Ranolazine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Rifampin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Rifapentine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Rivaroxaban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Sildenafil for pulmonary hypertension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St. John’s wort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Tadalafil for pulmonary hypertension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Ticagrelor</a:t>
            </a:r>
          </a:p>
          <a:p>
            <a:r>
              <a:rPr lang="en-US" dirty="0">
                <a:solidFill>
                  <a:srgbClr val="171717"/>
                </a:solidFill>
                <a:latin typeface="+mn-lt"/>
              </a:rPr>
              <a:t>Vorapaxar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2CD6A-B596-40F1-A4DB-622E5DE9961A}"/>
              </a:ext>
            </a:extLst>
          </p:cNvPr>
          <p:cNvSpPr txBox="1"/>
          <p:nvPr/>
        </p:nvSpPr>
        <p:spPr>
          <a:xfrm>
            <a:off x="751936" y="6479715"/>
            <a:ext cx="9334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Statement on Paxlovid Drug-Drug Interactions | COVID-19 Treatment Guidelines (nih.gov)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65AD-404B-437C-A10C-8DDBACEE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6" y="0"/>
            <a:ext cx="9716911" cy="1138845"/>
          </a:xfrm>
        </p:spPr>
        <p:txBody>
          <a:bodyPr>
            <a:normAutofit/>
          </a:bodyPr>
          <a:lstStyle/>
          <a:p>
            <a:r>
              <a:rPr lang="en-US" dirty="0"/>
              <a:t>Interactions with Common Drugs </a:t>
            </a:r>
            <a:r>
              <a:rPr lang="en-US" sz="3200" dirty="0"/>
              <a:t>(not all inclusive)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313BAD-63A2-48B2-BE7D-3C4129820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86359"/>
              </p:ext>
            </p:extLst>
          </p:nvPr>
        </p:nvGraphicFramePr>
        <p:xfrm>
          <a:off x="338666" y="1313092"/>
          <a:ext cx="5601228" cy="4798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9290">
                  <a:extLst>
                    <a:ext uri="{9D8B030D-6E8A-4147-A177-3AD203B41FA5}">
                      <a16:colId xmlns:a16="http://schemas.microsoft.com/office/drawing/2014/main" val="1719678584"/>
                    </a:ext>
                  </a:extLst>
                </a:gridCol>
                <a:gridCol w="2541938">
                  <a:extLst>
                    <a:ext uri="{9D8B030D-6E8A-4147-A177-3AD203B41FA5}">
                      <a16:colId xmlns:a16="http://schemas.microsoft.com/office/drawing/2014/main" val="896968321"/>
                    </a:ext>
                  </a:extLst>
                </a:gridCol>
              </a:tblGrid>
              <a:tr h="677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Drug Class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Common Drugs Within Class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51103"/>
                  </a:ext>
                </a:extLst>
              </a:tr>
              <a:tr h="34329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Anticoagulants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warfarin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244324841"/>
                  </a:ext>
                </a:extLst>
              </a:tr>
              <a:tr h="343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rivaroxaban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1355922624"/>
                  </a:ext>
                </a:extLst>
              </a:tr>
              <a:tr h="677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Anticonvulsants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phenytoin</a:t>
                      </a:r>
                    </a:p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phenobarbital</a:t>
                      </a:r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20724"/>
                  </a:ext>
                </a:extLst>
              </a:tr>
              <a:tr h="34329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Antidepressants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bupropion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564599173"/>
                  </a:ext>
                </a:extLst>
              </a:tr>
              <a:tr h="343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trazodone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57162680"/>
                  </a:ext>
                </a:extLst>
              </a:tr>
              <a:tr h="34329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Antifungals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ketoconazole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11013"/>
                  </a:ext>
                </a:extLst>
              </a:tr>
              <a:tr h="343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itraconazole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65139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Antipsychotics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quetiapine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679322579"/>
                  </a:ext>
                </a:extLst>
              </a:tr>
              <a:tr h="343294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Calcium channel blockers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amlodipine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92706"/>
                  </a:ext>
                </a:extLst>
              </a:tr>
              <a:tr h="343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diltiazem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44900"/>
                  </a:ext>
                </a:extLst>
              </a:tr>
              <a:tr h="343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nifedipine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4479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06EA66-C434-4130-8EAD-F7F703DA12EF}"/>
              </a:ext>
            </a:extLst>
          </p:cNvPr>
          <p:cNvGraphicFramePr>
            <a:graphicFrameLocks noGrp="1"/>
          </p:cNvGraphicFramePr>
          <p:nvPr/>
        </p:nvGraphicFramePr>
        <p:xfrm>
          <a:off x="6252106" y="1322454"/>
          <a:ext cx="5601228" cy="479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9938">
                  <a:extLst>
                    <a:ext uri="{9D8B030D-6E8A-4147-A177-3AD203B41FA5}">
                      <a16:colId xmlns:a16="http://schemas.microsoft.com/office/drawing/2014/main" val="1719678584"/>
                    </a:ext>
                  </a:extLst>
                </a:gridCol>
                <a:gridCol w="2551290">
                  <a:extLst>
                    <a:ext uri="{9D8B030D-6E8A-4147-A177-3AD203B41FA5}">
                      <a16:colId xmlns:a16="http://schemas.microsoft.com/office/drawing/2014/main" val="3460044443"/>
                    </a:ext>
                  </a:extLst>
                </a:gridCol>
              </a:tblGrid>
              <a:tr h="69070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Drug Class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Common Drugs Within Class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51103"/>
                  </a:ext>
                </a:extLst>
              </a:tr>
              <a:tr h="34977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HMG-CoA reductase inhibitors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atorvastatin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696500299"/>
                  </a:ext>
                </a:extLst>
              </a:tr>
              <a:tr h="569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none" strike="noStrike" dirty="0">
                          <a:effectLst/>
                        </a:rPr>
                        <a:t>simvastatin</a:t>
                      </a:r>
                      <a:endParaRPr lang="en-US" sz="2200" dirty="0"/>
                    </a:p>
                  </a:txBody>
                  <a:tcPr marL="8685" marR="8685" marT="8685" marB="0"/>
                </a:tc>
                <a:extLst>
                  <a:ext uri="{0D108BD9-81ED-4DB2-BD59-A6C34878D82A}">
                    <a16:rowId xmlns:a16="http://schemas.microsoft.com/office/drawing/2014/main" val="1824137590"/>
                  </a:ext>
                </a:extLst>
              </a:tr>
              <a:tr h="576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Hormonal contraceptive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ethinyl estradiol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28691"/>
                  </a:ext>
                </a:extLst>
              </a:tr>
              <a:tr h="86168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Long-acting beta-adrenoceptor agonist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salmeterol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/>
                </a:tc>
                <a:extLst>
                  <a:ext uri="{0D108BD9-81ED-4DB2-BD59-A6C34878D82A}">
                    <a16:rowId xmlns:a16="http://schemas.microsoft.com/office/drawing/2014/main" val="2794433622"/>
                  </a:ext>
                </a:extLst>
              </a:tr>
              <a:tr h="34977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Systemic corticosteroids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>
                          <a:effectLst/>
                        </a:rPr>
                        <a:t>betamethasone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309414"/>
                  </a:ext>
                </a:extLst>
              </a:tr>
              <a:tr h="349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none" strike="noStrike">
                          <a:effectLst/>
                        </a:rPr>
                        <a:t>budesonide</a:t>
                      </a:r>
                      <a:endParaRPr lang="en-US" sz="2200"/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142079"/>
                  </a:ext>
                </a:extLst>
              </a:tr>
              <a:tr h="349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none" strike="noStrike">
                          <a:effectLst/>
                        </a:rPr>
                        <a:t>dexamethasone</a:t>
                      </a:r>
                      <a:endParaRPr lang="en-US" sz="2200"/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64763"/>
                  </a:ext>
                </a:extLst>
              </a:tr>
              <a:tr h="349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none" strike="noStrike">
                          <a:effectLst/>
                        </a:rPr>
                        <a:t>fluticasone</a:t>
                      </a:r>
                      <a:endParaRPr lang="en-US" sz="2200"/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741548"/>
                  </a:ext>
                </a:extLst>
              </a:tr>
              <a:tr h="349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none" strike="noStrike" dirty="0">
                          <a:effectLst/>
                        </a:rPr>
                        <a:t>methylprednisolone</a:t>
                      </a:r>
                      <a:endParaRPr lang="en-US" sz="2200" dirty="0"/>
                    </a:p>
                  </a:txBody>
                  <a:tcPr marL="8685" marR="8685" marT="8685" marB="0" anchor="b"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1927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6D4EA34-E580-46D4-8A84-AF7C2A40578C}"/>
              </a:ext>
            </a:extLst>
          </p:cNvPr>
          <p:cNvSpPr txBox="1"/>
          <p:nvPr/>
        </p:nvSpPr>
        <p:spPr>
          <a:xfrm>
            <a:off x="311413" y="6433560"/>
            <a:ext cx="1125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FACT SHEET FOR HEALTHCARE PROVIDERS: EMERGENCY USE AUTHORIZATION FOR PAXLOVID (fda.gov)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2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F6B7-A8DE-470D-9515-8A5607C3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Guidelines Panel Statement Drug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9C858-7B8D-49EB-AE52-DCED1EB3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https://www.covid19treatmentguidelines.nih.gov/therapies/statement-on-paxlovid-drug-drug-interactions/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1A98B-F8A0-479F-B59B-815659F93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355" y="2651669"/>
            <a:ext cx="2536799" cy="3974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0B4AE-629A-4DDA-A22E-3982EB3C5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73" y="2678303"/>
            <a:ext cx="2898174" cy="39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6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F56E-99E1-4AFE-B594-BA0B9607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43DD7-D96E-4088-AB2B-2CF47D66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66343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Liverpool Interaction Checker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66CA-527B-4D71-A688-13505C18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https://www.covid19-druginteractions.org/checker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EBE0E-E51C-4EF2-B39A-DDD72274F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" t="2159" r="2279" b="21657"/>
          <a:stretch/>
        </p:blipFill>
        <p:spPr>
          <a:xfrm>
            <a:off x="4688889" y="2479174"/>
            <a:ext cx="2814221" cy="370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6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Molnupiravir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3087CE-509C-4EF8-BAE0-E3566CBC6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9902" y="1793621"/>
            <a:ext cx="4733868" cy="4740344"/>
          </a:xfrm>
        </p:spPr>
      </p:pic>
    </p:spTree>
    <p:extLst>
      <p:ext uri="{BB962C8B-B14F-4D97-AF65-F5344CB8AC3E}">
        <p14:creationId xmlns:p14="http://schemas.microsoft.com/office/powerpoint/2010/main" val="1572763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 And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66CA-527B-4D71-A688-13505C18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800 mg (4 200 mg capsules) orally twice daily for 5 days (40 capsules)</a:t>
            </a:r>
          </a:p>
          <a:p>
            <a:r>
              <a:rPr lang="en-US" dirty="0"/>
              <a:t>Within 5 days of symptom onset</a:t>
            </a:r>
          </a:p>
          <a:p>
            <a:r>
              <a:rPr lang="en-US" dirty="0"/>
              <a:t>Orally with or without food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44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66CA-527B-4D71-A688-13505C18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Embryo-Fetal Toxicity: not recommended for use during pregnancy</a:t>
            </a:r>
          </a:p>
          <a:p>
            <a:r>
              <a:rPr lang="en-US" dirty="0"/>
              <a:t>Bone and Cartilage Toxicity: not authorized for younger than 18 years of age because of this concern</a:t>
            </a:r>
          </a:p>
          <a:p>
            <a:r>
              <a:rPr lang="en-US" dirty="0"/>
              <a:t>Most common adverse reactions: diarrhea, nausea and dizziness</a:t>
            </a:r>
          </a:p>
          <a:p>
            <a:r>
              <a:rPr lang="en-US" dirty="0"/>
              <a:t>Pregnancy: The use of </a:t>
            </a:r>
            <a:r>
              <a:rPr lang="en-US" dirty="0" err="1"/>
              <a:t>molnupiravir</a:t>
            </a:r>
            <a:r>
              <a:rPr lang="en-US" dirty="0"/>
              <a:t> is not recommended during pregnancy. Advise individuals of childbearing potential to use effective contraception correctly and consistently, as applicable, for the duration of treatment and for 4 days after the last dose of </a:t>
            </a:r>
            <a:r>
              <a:rPr lang="en-US" dirty="0" err="1"/>
              <a:t>molnupiravir</a:t>
            </a:r>
            <a:r>
              <a:rPr lang="en-US" dirty="0"/>
              <a:t>. </a:t>
            </a:r>
          </a:p>
          <a:p>
            <a:r>
              <a:rPr lang="en-US" dirty="0"/>
              <a:t>Lactation: Breastfeeding is not recommended during treatment and for 4 days after the last dose of </a:t>
            </a:r>
            <a:r>
              <a:rPr lang="en-US" dirty="0" err="1"/>
              <a:t>molnupiravir</a:t>
            </a:r>
            <a:r>
              <a:rPr lang="en-US" dirty="0"/>
              <a:t>. A lactating individual may consider interrupting breastfeeding and may consider pumping and discarding breast milk during</a:t>
            </a:r>
          </a:p>
        </p:txBody>
      </p:sp>
    </p:spTree>
    <p:extLst>
      <p:ext uri="{BB962C8B-B14F-4D97-AF65-F5344CB8AC3E}">
        <p14:creationId xmlns:p14="http://schemas.microsoft.com/office/powerpoint/2010/main" val="2131718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Statement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3779EC-FB66-4D68-BAF2-5758AB03C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477" y="1825625"/>
            <a:ext cx="6271045" cy="4351338"/>
          </a:xfrm>
        </p:spPr>
      </p:pic>
    </p:spTree>
    <p:extLst>
      <p:ext uri="{BB962C8B-B14F-4D97-AF65-F5344CB8AC3E}">
        <p14:creationId xmlns:p14="http://schemas.microsoft.com/office/powerpoint/2010/main" val="3681556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8DAE-33BA-4A66-B168-FC28149A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Molnupiravir</a:t>
            </a:r>
            <a:r>
              <a:rPr lang="en-US" dirty="0"/>
              <a:t> Prescriber Checklist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1DC47-5998-48AC-81DB-0AAF35C4E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57" y="1530890"/>
            <a:ext cx="4239808" cy="30867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F8FE20-51F7-423E-85A9-39A28D7F5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997" y="1530890"/>
            <a:ext cx="4269429" cy="5073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88FD3-474C-483C-991D-65656CD40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858" y="1530890"/>
            <a:ext cx="3424970" cy="1309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022B5-F125-4CF1-B5DE-1B9054916A1A}"/>
              </a:ext>
            </a:extLst>
          </p:cNvPr>
          <p:cNvSpPr txBox="1"/>
          <p:nvPr/>
        </p:nvSpPr>
        <p:spPr>
          <a:xfrm>
            <a:off x="223197" y="5985185"/>
            <a:ext cx="39226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100" dirty="0">
                <a:hlinkClick r:id="rId5"/>
              </a:rPr>
              <a:t>https://www.healthy.arkansas.gov/images/uploads/pdf/EUA_108_Merck_Molnupiravir_Prescriber_Checklist_(12232021).pdf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73785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C100-8C77-43A5-B747-687E1482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PINETREE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0E7CC-9FB9-463D-ADA6-4A3038A38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Unvaccinated patients with confirmed SARS COV2 infection randomized to 3 days of </a:t>
            </a:r>
            <a:r>
              <a:rPr lang="en-US" dirty="0" err="1"/>
              <a:t>remdesivir</a:t>
            </a:r>
            <a:r>
              <a:rPr lang="en-US" dirty="0"/>
              <a:t> or placebo within 7 days of infection</a:t>
            </a:r>
          </a:p>
          <a:p>
            <a:r>
              <a:rPr lang="en-US" dirty="0"/>
              <a:t>Hospitalization or death decreased by 87% in treatment (2 vs 15); equates to 47 fewer hospitalizations per 1000 infections</a:t>
            </a:r>
          </a:p>
          <a:p>
            <a:r>
              <a:rPr lang="en-US" dirty="0"/>
              <a:t>Caveats: data limited to unvaccinated individuals, no significant decrease in viral loads</a:t>
            </a:r>
          </a:p>
          <a:p>
            <a:r>
              <a:rPr lang="en-US" dirty="0"/>
              <a:t>Paxlovid and </a:t>
            </a:r>
            <a:r>
              <a:rPr lang="en-US" dirty="0" err="1"/>
              <a:t>molnupiravir</a:t>
            </a:r>
            <a:r>
              <a:rPr lang="en-US" dirty="0"/>
              <a:t> trials also excluded vaccinated individuals, viral loads not reported in EUA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DE75A-C4CB-49C1-A652-15002345C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046" y="121328"/>
            <a:ext cx="3537751" cy="14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9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8DAE-33BA-4A66-B168-FC28149A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of COVID 19 Therapeutics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9997143-CD04-4940-96FC-995392DDB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057051"/>
              </p:ext>
            </p:extLst>
          </p:nvPr>
        </p:nvGraphicFramePr>
        <p:xfrm>
          <a:off x="355107" y="1936141"/>
          <a:ext cx="11351118" cy="477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202">
                  <a:extLst>
                    <a:ext uri="{9D8B030D-6E8A-4147-A177-3AD203B41FA5}">
                      <a16:colId xmlns:a16="http://schemas.microsoft.com/office/drawing/2014/main" val="467931560"/>
                    </a:ext>
                  </a:extLst>
                </a:gridCol>
                <a:gridCol w="944650">
                  <a:extLst>
                    <a:ext uri="{9D8B030D-6E8A-4147-A177-3AD203B41FA5}">
                      <a16:colId xmlns:a16="http://schemas.microsoft.com/office/drawing/2014/main" val="2819780676"/>
                    </a:ext>
                  </a:extLst>
                </a:gridCol>
                <a:gridCol w="2458417">
                  <a:extLst>
                    <a:ext uri="{9D8B030D-6E8A-4147-A177-3AD203B41FA5}">
                      <a16:colId xmlns:a16="http://schemas.microsoft.com/office/drawing/2014/main" val="2600078699"/>
                    </a:ext>
                  </a:extLst>
                </a:gridCol>
                <a:gridCol w="1783239">
                  <a:extLst>
                    <a:ext uri="{9D8B030D-6E8A-4147-A177-3AD203B41FA5}">
                      <a16:colId xmlns:a16="http://schemas.microsoft.com/office/drawing/2014/main" val="3686560225"/>
                    </a:ext>
                  </a:extLst>
                </a:gridCol>
                <a:gridCol w="1844998">
                  <a:extLst>
                    <a:ext uri="{9D8B030D-6E8A-4147-A177-3AD203B41FA5}">
                      <a16:colId xmlns:a16="http://schemas.microsoft.com/office/drawing/2014/main" val="3037570891"/>
                    </a:ext>
                  </a:extLst>
                </a:gridCol>
                <a:gridCol w="1497612">
                  <a:extLst>
                    <a:ext uri="{9D8B030D-6E8A-4147-A177-3AD203B41FA5}">
                      <a16:colId xmlns:a16="http://schemas.microsoft.com/office/drawing/2014/main" val="4207201278"/>
                    </a:ext>
                  </a:extLst>
                </a:gridCol>
              </a:tblGrid>
              <a:tr h="56710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err="1"/>
                        <a:t>Pseudovirus</a:t>
                      </a:r>
                      <a:r>
                        <a:rPr lang="en-US" sz="1400" dirty="0"/>
                        <a:t> Neutralization FOLD Reduction in Susceptibility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Prevention of Hospitalization/Death in trial data Assuming 100% Efficacy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07363"/>
                  </a:ext>
                </a:extLst>
              </a:tr>
              <a:tr h="39697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Omicron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Treatment Arm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Placebo Arm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RR Reduction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632976"/>
                  </a:ext>
                </a:extLst>
              </a:tr>
              <a:tr h="486987">
                <a:tc>
                  <a:txBody>
                    <a:bodyPr/>
                    <a:lstStyle/>
                    <a:p>
                      <a:r>
                        <a:rPr lang="en-US" sz="1400" dirty="0"/>
                        <a:t>Bam/</a:t>
                      </a:r>
                      <a:r>
                        <a:rPr lang="en-US" sz="1400" dirty="0" err="1"/>
                        <a:t>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&gt;2938 fold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4/511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15/258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87%×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997791"/>
                  </a:ext>
                </a:extLst>
              </a:tr>
              <a:tr h="486987">
                <a:tc>
                  <a:txBody>
                    <a:bodyPr/>
                    <a:lstStyle/>
                    <a:p>
                      <a:r>
                        <a:rPr lang="en-US" sz="1400" dirty="0"/>
                        <a:t>Regen </a:t>
                      </a:r>
                      <a:r>
                        <a:rPr lang="en-US" sz="1400" dirty="0" err="1"/>
                        <a:t>CoV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&gt;1013 fold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7/736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24/748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70%×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69308"/>
                  </a:ext>
                </a:extLst>
              </a:tr>
              <a:tr h="486987">
                <a:tc>
                  <a:txBody>
                    <a:bodyPr/>
                    <a:lstStyle/>
                    <a:p>
                      <a:r>
                        <a:rPr lang="en-US" sz="1400" dirty="0" err="1"/>
                        <a:t>Sotrovimab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6/528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30/529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24497"/>
                  </a:ext>
                </a:extLst>
              </a:tr>
              <a:tr h="486987">
                <a:tc>
                  <a:txBody>
                    <a:bodyPr/>
                    <a:lstStyle/>
                    <a:p>
                      <a:r>
                        <a:rPr lang="en-US" sz="1400" dirty="0" err="1"/>
                        <a:t>Evusheld</a:t>
                      </a:r>
                      <a:r>
                        <a:rPr lang="en-US" sz="1400" dirty="0"/>
                        <a:t> (pre exposure)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132-183 fold</a:t>
                      </a:r>
                    </a:p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Live virus 12-30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8/3441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17/1731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341714"/>
                  </a:ext>
                </a:extLst>
              </a:tr>
              <a:tr h="286463">
                <a:tc>
                  <a:txBody>
                    <a:bodyPr/>
                    <a:lstStyle/>
                    <a:p>
                      <a:r>
                        <a:rPr lang="en-US" sz="1400" dirty="0" err="1"/>
                        <a:t>Evusheld</a:t>
                      </a:r>
                      <a:r>
                        <a:rPr lang="en-US" sz="1400" dirty="0"/>
                        <a:t>* (treatment, not EUA)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18/407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37/415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443997"/>
                  </a:ext>
                </a:extLst>
              </a:tr>
              <a:tr h="486987">
                <a:tc>
                  <a:txBody>
                    <a:bodyPr/>
                    <a:lstStyle/>
                    <a:p>
                      <a:r>
                        <a:rPr lang="en-US" sz="1400" dirty="0"/>
                        <a:t>Paxlovid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8/1039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66/1046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701710"/>
                  </a:ext>
                </a:extLst>
              </a:tr>
              <a:tr h="486987">
                <a:tc>
                  <a:txBody>
                    <a:bodyPr/>
                    <a:lstStyle/>
                    <a:p>
                      <a:r>
                        <a:rPr lang="en-US" sz="1400" dirty="0" err="1"/>
                        <a:t>Molnupiravir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49/709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77/699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33821"/>
                  </a:ext>
                </a:extLst>
              </a:tr>
              <a:tr h="396973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Remdesivir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2/279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15/283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2296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1E35F4-6C25-422A-AA0F-CABA6CF1D559}"/>
              </a:ext>
            </a:extLst>
          </p:cNvPr>
          <p:cNvCxnSpPr/>
          <p:nvPr/>
        </p:nvCxnSpPr>
        <p:spPr>
          <a:xfrm>
            <a:off x="655782" y="2946400"/>
            <a:ext cx="2059709" cy="81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43452B-06C2-47E8-BFF3-2ABD20DE6876}"/>
              </a:ext>
            </a:extLst>
          </p:cNvPr>
          <p:cNvCxnSpPr/>
          <p:nvPr/>
        </p:nvCxnSpPr>
        <p:spPr>
          <a:xfrm>
            <a:off x="3412837" y="2911764"/>
            <a:ext cx="2059709" cy="81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9CCCCF-8F2C-4B8D-B067-B97C8AD49BA1}"/>
              </a:ext>
            </a:extLst>
          </p:cNvPr>
          <p:cNvCxnSpPr/>
          <p:nvPr/>
        </p:nvCxnSpPr>
        <p:spPr>
          <a:xfrm>
            <a:off x="6096000" y="2946400"/>
            <a:ext cx="2059709" cy="81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842152-B229-4B44-A0D9-D3D0FE8CE83A}"/>
              </a:ext>
            </a:extLst>
          </p:cNvPr>
          <p:cNvCxnSpPr/>
          <p:nvPr/>
        </p:nvCxnSpPr>
        <p:spPr>
          <a:xfrm>
            <a:off x="8928389" y="2976419"/>
            <a:ext cx="2059709" cy="81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B50710-F00A-4215-B9D9-4BBF3B85B98A}"/>
              </a:ext>
            </a:extLst>
          </p:cNvPr>
          <p:cNvCxnSpPr/>
          <p:nvPr/>
        </p:nvCxnSpPr>
        <p:spPr>
          <a:xfrm flipV="1">
            <a:off x="581891" y="2976419"/>
            <a:ext cx="2207492" cy="81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7BB613-49C7-4944-BB8D-C00DF91F412F}"/>
              </a:ext>
            </a:extLst>
          </p:cNvPr>
          <p:cNvCxnSpPr>
            <a:cxnSpLocks/>
          </p:cNvCxnSpPr>
          <p:nvPr/>
        </p:nvCxnSpPr>
        <p:spPr>
          <a:xfrm flipV="1">
            <a:off x="8873836" y="2946400"/>
            <a:ext cx="2114262" cy="808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3ED4EE-DB1E-48C4-9FAD-408F0755051E}"/>
              </a:ext>
            </a:extLst>
          </p:cNvPr>
          <p:cNvCxnSpPr>
            <a:cxnSpLocks/>
          </p:cNvCxnSpPr>
          <p:nvPr/>
        </p:nvCxnSpPr>
        <p:spPr>
          <a:xfrm flipV="1">
            <a:off x="6030666" y="2976420"/>
            <a:ext cx="1940316" cy="778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1E2302-66A8-4556-98BD-8A2308C5FA7F}"/>
              </a:ext>
            </a:extLst>
          </p:cNvPr>
          <p:cNvCxnSpPr>
            <a:cxnSpLocks/>
          </p:cNvCxnSpPr>
          <p:nvPr/>
        </p:nvCxnSpPr>
        <p:spPr>
          <a:xfrm flipV="1">
            <a:off x="3394858" y="2911764"/>
            <a:ext cx="1983015" cy="8428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78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8DAE-33BA-4A66-B168-FC28149A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Treatment Recommendations (listed in order of preference)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0F05D-ADB3-48DB-A099-20DCF030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Paxlovid 300/100 </a:t>
            </a:r>
            <a:r>
              <a:rPr lang="en-US" dirty="0" err="1"/>
              <a:t>BiDx</a:t>
            </a:r>
            <a:r>
              <a:rPr lang="en-US" dirty="0"/>
              <a:t> 5 days, within 5 days, &gt;12 years and &gt;40 kg</a:t>
            </a:r>
          </a:p>
          <a:p>
            <a:r>
              <a:rPr lang="en-US" dirty="0" err="1"/>
              <a:t>Sotrivimab</a:t>
            </a:r>
            <a:r>
              <a:rPr lang="en-US" dirty="0"/>
              <a:t> single dose IV within 10 days, &gt;12 </a:t>
            </a:r>
            <a:r>
              <a:rPr lang="en-US" dirty="0" err="1"/>
              <a:t>yrs</a:t>
            </a:r>
            <a:r>
              <a:rPr lang="en-US" dirty="0"/>
              <a:t> and &gt;40 kg</a:t>
            </a:r>
          </a:p>
          <a:p>
            <a:pPr lvl="1"/>
            <a:r>
              <a:rPr lang="en-US" dirty="0"/>
              <a:t>If using SGTF or if delta is significant or if no other options available, can use bam/</a:t>
            </a:r>
            <a:r>
              <a:rPr lang="en-US" dirty="0" err="1"/>
              <a:t>ete</a:t>
            </a:r>
            <a:r>
              <a:rPr lang="en-US" dirty="0"/>
              <a:t> and Regen </a:t>
            </a:r>
            <a:r>
              <a:rPr lang="en-US" dirty="0" err="1"/>
              <a:t>CoV</a:t>
            </a:r>
            <a:r>
              <a:rPr lang="en-US" dirty="0"/>
              <a:t> understanding it would be ineffective with Omicron</a:t>
            </a:r>
          </a:p>
          <a:p>
            <a:r>
              <a:rPr lang="en-US" dirty="0" err="1"/>
              <a:t>Remdesivir</a:t>
            </a:r>
            <a:r>
              <a:rPr lang="en-US" dirty="0"/>
              <a:t> 200 iv day 1, then 100 iv days 2, 3 within 7 days, &gt;12 </a:t>
            </a:r>
            <a:r>
              <a:rPr lang="en-US" dirty="0" err="1"/>
              <a:t>yr</a:t>
            </a:r>
            <a:r>
              <a:rPr lang="en-US" dirty="0"/>
              <a:t> and &gt;40 kg</a:t>
            </a:r>
          </a:p>
          <a:p>
            <a:pPr lvl="1"/>
            <a:r>
              <a:rPr lang="en-US" dirty="0"/>
              <a:t>Off label use</a:t>
            </a:r>
          </a:p>
          <a:p>
            <a:r>
              <a:rPr lang="en-US" dirty="0" err="1"/>
              <a:t>Molnupiravir</a:t>
            </a:r>
            <a:r>
              <a:rPr lang="en-US" dirty="0"/>
              <a:t> 800 bidx5 days, within 5 days, &gt;18 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Not recommended for pregnant patients, however if other therapies are not available, risk vs benefit </a:t>
            </a:r>
            <a:r>
              <a:rPr lang="en-US" dirty="0" err="1"/>
              <a:t>esp</a:t>
            </a:r>
            <a:r>
              <a:rPr lang="en-US" dirty="0"/>
              <a:t> &gt;10 weeks gestation</a:t>
            </a:r>
          </a:p>
        </p:txBody>
      </p:sp>
    </p:spTree>
    <p:extLst>
      <p:ext uri="{BB962C8B-B14F-4D97-AF65-F5344CB8AC3E}">
        <p14:creationId xmlns:p14="http://schemas.microsoft.com/office/powerpoint/2010/main" val="895231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Monoclonal Supply: Jan 2022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789EB0-B775-4617-B3CC-0E6872972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86042"/>
              </p:ext>
            </p:extLst>
          </p:nvPr>
        </p:nvGraphicFramePr>
        <p:xfrm>
          <a:off x="6328611" y="1825624"/>
          <a:ext cx="5245767" cy="4358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2D159-A452-4899-AA89-03E2E64DC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76CFC5-FF33-4852-A7BD-3BA79B1C6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382929"/>
              </p:ext>
            </p:extLst>
          </p:nvPr>
        </p:nvGraphicFramePr>
        <p:xfrm>
          <a:off x="838199" y="1825624"/>
          <a:ext cx="5329989" cy="435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675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91F2-27D9-43FD-A902-785CC5BA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Arkansas Department of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59E4-05B7-4CD5-8401-BCCD37A4B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Mission Statement: </a:t>
            </a:r>
            <a:r>
              <a:rPr lang="en-US" dirty="0"/>
              <a:t>To protect and improve the health and well-being of all Arkansans</a:t>
            </a:r>
          </a:p>
          <a:p>
            <a:endParaRPr lang="en-US" dirty="0"/>
          </a:p>
          <a:p>
            <a:r>
              <a:rPr lang="en-US" b="1" dirty="0"/>
              <a:t>Vision Statement: </a:t>
            </a:r>
            <a:r>
              <a:rPr lang="en-US" dirty="0"/>
              <a:t>Optimal health for all Arkansans to achieve maximum personal, economic and social impact</a:t>
            </a:r>
          </a:p>
        </p:txBody>
      </p:sp>
    </p:spTree>
    <p:extLst>
      <p:ext uri="{BB962C8B-B14F-4D97-AF65-F5344CB8AC3E}">
        <p14:creationId xmlns:p14="http://schemas.microsoft.com/office/powerpoint/2010/main" val="769748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Antivirals Supply: Jan 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329A1E-5A58-4753-9762-8B36230D2F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8154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Cases and Hospitalization Forecast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1E1D7-5653-4661-B9DC-69827B4D8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02154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AA379B-D3CD-4F46-9F68-ED20516AD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884" y="2503502"/>
            <a:ext cx="6526832" cy="26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29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8F1A-E229-475F-B4C7-A83FD08D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D63F-8609-40B4-AFFC-7150DD8B7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1" y="3099207"/>
            <a:ext cx="10515600" cy="3419353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Public Sans"/>
              </a:rPr>
              <a:t>With the increase in cases of COVID-19 and the emergence of the Omicron (B.1.1.529) variant of concern, there may be </a:t>
            </a:r>
            <a:r>
              <a:rPr lang="en-US" sz="2400" b="1" i="0" u="sng" dirty="0">
                <a:solidFill>
                  <a:srgbClr val="171717"/>
                </a:solidFill>
                <a:effectLst/>
                <a:latin typeface="Public Sans"/>
              </a:rPr>
              <a:t>logistical or supply constraints that make it impossible to offer the available therapy to all eligible patients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Public Sans"/>
              </a:rPr>
              <a:t>, making patient triage necessary.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A6A8A-05BF-4B7E-BF3B-B5FD45BF8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39440"/>
            <a:ext cx="5689933" cy="25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27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8F1A-E229-475F-B4C7-A83FD08D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D63F-8609-40B4-AFFC-7150DD8B7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8942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dirty="0">
                <a:solidFill>
                  <a:srgbClr val="171717"/>
                </a:solidFill>
                <a:effectLst/>
                <a:latin typeface="Public Sans"/>
              </a:rPr>
              <a:t>Key Elements for Prioritizations:</a:t>
            </a:r>
          </a:p>
          <a:p>
            <a:pPr marL="0" indent="0">
              <a:buNone/>
            </a:pPr>
            <a:endParaRPr lang="en-US" sz="2000" dirty="0">
              <a:solidFill>
                <a:srgbClr val="171717"/>
              </a:solidFill>
              <a:latin typeface="Public Sans"/>
            </a:endParaRPr>
          </a:p>
          <a:p>
            <a:r>
              <a:rPr lang="en-US" sz="2000" b="0" i="0" dirty="0">
                <a:solidFill>
                  <a:srgbClr val="171717"/>
                </a:solidFill>
                <a:effectLst/>
                <a:latin typeface="Public Sans"/>
              </a:rPr>
              <a:t>Age</a:t>
            </a:r>
          </a:p>
          <a:p>
            <a:r>
              <a:rPr lang="en-US" sz="2000" dirty="0">
                <a:solidFill>
                  <a:srgbClr val="171717"/>
                </a:solidFill>
                <a:latin typeface="Public Sans"/>
              </a:rPr>
              <a:t>Vaccination</a:t>
            </a:r>
          </a:p>
          <a:p>
            <a:r>
              <a:rPr lang="en-US" sz="2000" b="0" i="0" dirty="0">
                <a:solidFill>
                  <a:srgbClr val="171717"/>
                </a:solidFill>
                <a:effectLst/>
                <a:latin typeface="Public Sans"/>
              </a:rPr>
              <a:t>Immune Status</a:t>
            </a:r>
          </a:p>
          <a:p>
            <a:r>
              <a:rPr lang="en-US" sz="2000" dirty="0">
                <a:solidFill>
                  <a:srgbClr val="171717"/>
                </a:solidFill>
                <a:latin typeface="Public Sans"/>
              </a:rPr>
              <a:t>Clinical Risk Factors</a:t>
            </a:r>
            <a:endParaRPr lang="en-US" sz="2000" b="0" i="0" dirty="0">
              <a:solidFill>
                <a:srgbClr val="171717"/>
              </a:solidFill>
              <a:effectLst/>
              <a:latin typeface="Public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648E7-7AA0-483A-9643-C9A2CA4F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19201"/>
            <a:ext cx="4507345" cy="5221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CA824-C8D7-436F-836E-A7CA9D087347}"/>
              </a:ext>
            </a:extLst>
          </p:cNvPr>
          <p:cNvSpPr txBox="1"/>
          <p:nvPr/>
        </p:nvSpPr>
        <p:spPr>
          <a:xfrm>
            <a:off x="489527" y="6011818"/>
            <a:ext cx="3666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100" dirty="0">
                <a:hlinkClick r:id="rId3"/>
              </a:rPr>
              <a:t>https://www.covid19treatmentguidelines.nih.gov/therapies/statement-on-patient-prioritization-for-outpatient-therapies/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815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A7D2-FA55-4110-B828-C7C866A9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Algorithm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71EAF2-2B68-4761-99A6-EC6B9DEC9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725" y="1760970"/>
            <a:ext cx="7415470" cy="47321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E4632-FC35-425E-8AC5-4F471F4FCD8A}"/>
              </a:ext>
            </a:extLst>
          </p:cNvPr>
          <p:cNvSpPr txBox="1"/>
          <p:nvPr/>
        </p:nvSpPr>
        <p:spPr>
          <a:xfrm>
            <a:off x="8257309" y="6142182"/>
            <a:ext cx="36668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https://coronavirus.health.ny.gov/system/files/documents/2021/12/prioritization_of_mabs_during_resource_shortages_20211229.pdf</a:t>
            </a:r>
          </a:p>
        </p:txBody>
      </p:sp>
    </p:spTree>
    <p:extLst>
      <p:ext uri="{BB962C8B-B14F-4D97-AF65-F5344CB8AC3E}">
        <p14:creationId xmlns:p14="http://schemas.microsoft.com/office/powerpoint/2010/main" val="4098593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FD25-AD03-400B-9269-10D9EE64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922"/>
            <a:ext cx="10515600" cy="2460843"/>
          </a:xfrm>
        </p:spPr>
        <p:txBody>
          <a:bodyPr/>
          <a:lstStyle/>
          <a:p>
            <a:pPr algn="ctr"/>
            <a:r>
              <a:rPr lang="en-US" dirty="0"/>
              <a:t>COVID 19 Therapeutics</a:t>
            </a:r>
            <a:br>
              <a:rPr lang="en-US" dirty="0"/>
            </a:br>
            <a:r>
              <a:rPr lang="en-US" dirty="0"/>
              <a:t>Allocation Program</a:t>
            </a:r>
          </a:p>
        </p:txBody>
      </p:sp>
    </p:spTree>
    <p:extLst>
      <p:ext uri="{BB962C8B-B14F-4D97-AF65-F5344CB8AC3E}">
        <p14:creationId xmlns:p14="http://schemas.microsoft.com/office/powerpoint/2010/main" val="2872197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58EE-3907-46A6-9D61-039F7937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D2128-C2B3-4B81-8AC6-9917CE75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8" y="3305881"/>
            <a:ext cx="10821338" cy="3583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Formula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Based on active cases per 10K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 all (5) PH Regions have treatment available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6E676D-17FF-41FE-8A14-50949DC46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48631"/>
              </p:ext>
            </p:extLst>
          </p:nvPr>
        </p:nvGraphicFramePr>
        <p:xfrm>
          <a:off x="1015066" y="1865335"/>
          <a:ext cx="8608327" cy="1099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771">
                  <a:extLst>
                    <a:ext uri="{9D8B030D-6E8A-4147-A177-3AD203B41FA5}">
                      <a16:colId xmlns:a16="http://schemas.microsoft.com/office/drawing/2014/main" val="237428215"/>
                    </a:ext>
                  </a:extLst>
                </a:gridCol>
                <a:gridCol w="1724139">
                  <a:extLst>
                    <a:ext uri="{9D8B030D-6E8A-4147-A177-3AD203B41FA5}">
                      <a16:colId xmlns:a16="http://schemas.microsoft.com/office/drawing/2014/main" val="3124629983"/>
                    </a:ext>
                  </a:extLst>
                </a:gridCol>
                <a:gridCol w="1724139">
                  <a:extLst>
                    <a:ext uri="{9D8B030D-6E8A-4147-A177-3AD203B41FA5}">
                      <a16:colId xmlns:a16="http://schemas.microsoft.com/office/drawing/2014/main" val="4093912573"/>
                    </a:ext>
                  </a:extLst>
                </a:gridCol>
                <a:gridCol w="1724139">
                  <a:extLst>
                    <a:ext uri="{9D8B030D-6E8A-4147-A177-3AD203B41FA5}">
                      <a16:colId xmlns:a16="http://schemas.microsoft.com/office/drawing/2014/main" val="3195804671"/>
                    </a:ext>
                  </a:extLst>
                </a:gridCol>
                <a:gridCol w="1724139">
                  <a:extLst>
                    <a:ext uri="{9D8B030D-6E8A-4147-A177-3AD203B41FA5}">
                      <a16:colId xmlns:a16="http://schemas.microsoft.com/office/drawing/2014/main" val="702558947"/>
                    </a:ext>
                  </a:extLst>
                </a:gridCol>
              </a:tblGrid>
              <a:tr h="64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CYLCE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BAM/ETE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REGEN-COV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SOTROVIMAB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5843208"/>
                  </a:ext>
                </a:extLst>
              </a:tr>
              <a:tr h="457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CYCLE 14 (01/10/22)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1,206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874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357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58EE-3907-46A6-9D61-039F7937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Antivirals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D2128-C2B3-4B81-8AC6-9917CE75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4" y="1803633"/>
            <a:ext cx="11132189" cy="472300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Paxlovid (Pfizer) Allocation</a:t>
            </a:r>
            <a:endParaRPr lang="en-US" sz="29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3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 allocation for AR: </a:t>
            </a:r>
            <a:r>
              <a:rPr lang="en-US" sz="23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740</a:t>
            </a:r>
            <a:r>
              <a:rPr lang="en-US" sz="23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doses (1/10/22)</a:t>
            </a:r>
            <a:endParaRPr lang="en-US" sz="23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3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320 courses</a:t>
            </a:r>
            <a:r>
              <a:rPr lang="en-US" sz="23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treatment was transferred to Walmart for distribution to the (5) Public Health Regions</a:t>
            </a:r>
            <a:endParaRPr lang="en-US" sz="23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3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Walmart Stores: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(6) Central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Northwest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Northeast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Southwest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Southeast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3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220 courses</a:t>
            </a:r>
            <a:r>
              <a:rPr lang="en-US" sz="23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treatment was transferred to Community Pharmacy Enhanced Services Network – Arkansas (AR CPESN)</a:t>
            </a:r>
            <a:r>
              <a:rPr lang="en-US" sz="23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distribution to the (5) Public Health Regions</a:t>
            </a:r>
            <a:endParaRPr lang="en-US" sz="23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remaining </a:t>
            </a:r>
            <a:r>
              <a:rPr lang="en-US" sz="23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courses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allocated sites throughout Public Health Region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Care Facilities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84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58EE-3907-46A6-9D61-039F7937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Antivirals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D2128-C2B3-4B81-8AC6-9917CE75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4" y="1803633"/>
            <a:ext cx="11132189" cy="47230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Molnupiravir (Merck)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Allocation: 2,940 courses of treatment 1/10/22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Walmart: 500 courses of treatment for distribution to all (5) PH Regions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CPESN: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 courses of treatment for distribution to all (5) PH Regions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HPOP account validation ongoing/expanding program to include additional sites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Added to ADH’s Therapeutic webpage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89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58EE-3907-46A6-9D61-039F7937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Pre-Exposure 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D2128-C2B3-4B81-8AC6-9917CE75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7" y="1997476"/>
            <a:ext cx="10821338" cy="3583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AstraZeneca’s EVUSHELD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648 (1/10/22)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Sites: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Baptist Health (LR)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Washington Regional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St. Bernard’s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NEA Baptist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Arkansas Heart Hospital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Highland Oncology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added 10 additional sites**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4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CE8F-BA56-46C0-9DC8-3D563FE4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A3FDA-5417-4D66-BB3C-776F1F93A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Omicron Status</a:t>
            </a:r>
          </a:p>
          <a:p>
            <a:r>
              <a:rPr lang="en-US" dirty="0"/>
              <a:t>Pre Exposure Prophylaxis: </a:t>
            </a:r>
            <a:r>
              <a:rPr lang="en-US" dirty="0" err="1"/>
              <a:t>Evusheld</a:t>
            </a:r>
            <a:endParaRPr lang="en-US" dirty="0"/>
          </a:p>
          <a:p>
            <a:r>
              <a:rPr lang="en-US" dirty="0"/>
              <a:t>Oral Antivirals</a:t>
            </a:r>
          </a:p>
          <a:p>
            <a:pPr lvl="1"/>
            <a:r>
              <a:rPr lang="en-US" dirty="0"/>
              <a:t>Paxlovid</a:t>
            </a:r>
          </a:p>
          <a:p>
            <a:pPr lvl="1"/>
            <a:r>
              <a:rPr lang="en-US" dirty="0" err="1"/>
              <a:t>Molnupiravir</a:t>
            </a:r>
            <a:endParaRPr lang="en-US" dirty="0"/>
          </a:p>
          <a:p>
            <a:r>
              <a:rPr lang="en-US" dirty="0" err="1"/>
              <a:t>Remdesivir</a:t>
            </a:r>
            <a:endParaRPr lang="en-US" dirty="0"/>
          </a:p>
          <a:p>
            <a:r>
              <a:rPr lang="en-US" dirty="0"/>
              <a:t>NIH Prioritization Guidelines</a:t>
            </a:r>
          </a:p>
          <a:p>
            <a:r>
              <a:rPr lang="en-US" dirty="0"/>
              <a:t>Operational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618004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58EE-3907-46A6-9D61-039F7937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37176-B499-4997-8CE9-A89817BD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4"/>
            <a:ext cx="11760200" cy="52355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Allocation Concerns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 Critical allocation shortage  ** &gt;</a:t>
            </a:r>
            <a:r>
              <a:rPr lang="en-US" sz="2000" dirty="0">
                <a:solidFill>
                  <a:srgbClr val="FF0000"/>
                </a:solidFill>
              </a:rPr>
              <a:t>3,100</a:t>
            </a:r>
            <a:r>
              <a:rPr lang="en-US" sz="2000" dirty="0">
                <a:solidFill>
                  <a:schemeClr val="accent1"/>
                </a:solidFill>
              </a:rPr>
              <a:t> requests allocated 1,206 doses </a:t>
            </a:r>
            <a:r>
              <a:rPr lang="en-US" sz="2000" dirty="0">
                <a:solidFill>
                  <a:srgbClr val="FF0000"/>
                </a:solidFill>
              </a:rPr>
              <a:t>(402 Sotrovimab)</a:t>
            </a:r>
            <a:r>
              <a:rPr lang="en-US" sz="2000" dirty="0">
                <a:solidFill>
                  <a:schemeClr val="accent1"/>
                </a:solidFill>
              </a:rPr>
              <a:t>**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Next Allocation 1/17/22:</a:t>
            </a:r>
            <a:r>
              <a:rPr lang="en-US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BAM/ETE, </a:t>
            </a:r>
            <a:r>
              <a:rPr lang="en-US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REGEN-COV, Sotrovimab, and </a:t>
            </a:r>
            <a:r>
              <a:rPr lang="en-US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EVUSHELD</a:t>
            </a:r>
            <a:endParaRPr lang="en-US" sz="20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ASPR’s COVID Therapeutic Locator *live</a:t>
            </a: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https://covid-19-therapeutics-locator-dhhs.hub.arcgis.com/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Added to ADH therapeutic page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Real time update: EVUSHELD, Molnupiravir and Paxlovid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Outreach: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Prioritization updates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Weekly zoom calls with all administration sites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0" marR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45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D414-903E-4B45-8526-5366BE58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Therapeutics 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E480A-9079-44E2-AAD8-C89FF2971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88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https://covid-19-therapeutics-locator-dhhs.hub.arcgis.com/</a:t>
            </a:r>
            <a:endParaRPr lang="en-US" dirty="0"/>
          </a:p>
          <a:p>
            <a:pPr marL="0" indent="0">
              <a:buNone/>
            </a:pPr>
            <a:r>
              <a:rPr lang="en-US">
                <a:hlinkClick r:id="rId3"/>
              </a:rPr>
              <a:t>https://www.healthy.arkansas.gov/programs-services/topics/covid-19-guidance-on-therapeutics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8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3873-F1AB-4453-B04C-9D3364EB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Partnerships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A8B8F9-FA26-4ADE-8E43-E99AD8E2C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725" y="2048327"/>
            <a:ext cx="4043112" cy="182282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F397B-801B-475E-88AE-6D5A1D55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46" y="1864319"/>
            <a:ext cx="4692654" cy="2014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1DBC9C-00A8-4687-8077-E41BE7F9F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431" y="4584937"/>
            <a:ext cx="2718484" cy="978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FC20A5-6368-45B4-846D-1D61545EB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03" y="4584937"/>
            <a:ext cx="2981122" cy="1296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CE09E5-D7A1-465F-B1F3-5104288E3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828" y="4699541"/>
            <a:ext cx="3162009" cy="978079"/>
          </a:xfrm>
          <a:prstGeom prst="rect">
            <a:avLst/>
          </a:prstGeom>
        </p:spPr>
      </p:pic>
      <p:pic>
        <p:nvPicPr>
          <p:cNvPr id="2050" name="Picture 2" descr="Home - Arkansas Medical Society">
            <a:extLst>
              <a:ext uri="{FF2B5EF4-FFF2-40B4-BE49-F238E27FC236}">
                <a16:creationId xmlns:a16="http://schemas.microsoft.com/office/drawing/2014/main" id="{FE8BAF7E-8ED0-4906-AE82-318A0C46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78" y="2048327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08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BDB3-980D-4F6D-849D-115D20E6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Thanks: The A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186E-17D6-4D14-A608-1329F2767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Preparedness		Communications		Epi and GIS</a:t>
            </a:r>
          </a:p>
          <a:p>
            <a:pPr marL="0" indent="0">
              <a:buNone/>
            </a:pPr>
            <a:r>
              <a:rPr lang="en-US" dirty="0"/>
              <a:t>Darla Dal Santo 		Katie White			Tara Barsotti</a:t>
            </a:r>
          </a:p>
          <a:p>
            <a:pPr marL="0" indent="0">
              <a:buNone/>
            </a:pPr>
            <a:r>
              <a:rPr lang="en-US" dirty="0"/>
              <a:t>Steele Kelley			Patrick Fleming		Scott Alsbrook</a:t>
            </a:r>
          </a:p>
          <a:p>
            <a:pPr marL="0" indent="0">
              <a:buNone/>
            </a:pPr>
            <a:r>
              <a:rPr lang="en-US" dirty="0"/>
              <a:t>Christie Walls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Omicron: Nowcast CDC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97070-73B2-4FEC-BFB5-B735CCD1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666" y="1768459"/>
            <a:ext cx="7316953" cy="48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8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Omicron: SGTF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66CA-527B-4D71-A688-13505C18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C7704-1C4C-4312-9EA0-05319D8A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16" y="2239626"/>
            <a:ext cx="5577044" cy="3450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4F4FC-BDC7-41D7-A9B0-5EFAAC23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52" y="2239627"/>
            <a:ext cx="5571731" cy="3367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73C9-FC77-402A-A099-1897BC053C18}"/>
              </a:ext>
            </a:extLst>
          </p:cNvPr>
          <p:cNvSpPr txBox="1"/>
          <p:nvPr/>
        </p:nvSpPr>
        <p:spPr>
          <a:xfrm>
            <a:off x="8554858" y="6311900"/>
            <a:ext cx="308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Dr Amanda Novack, Personal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9347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96C-3343-423F-9518-AC44EE9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Omicron on Therapeutics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471652-F3EE-48A8-969C-E88E94786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69466"/>
              </p:ext>
            </p:extLst>
          </p:nvPr>
        </p:nvGraphicFramePr>
        <p:xfrm>
          <a:off x="693821" y="2395120"/>
          <a:ext cx="10515597" cy="284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77522070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9507344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288632643"/>
                    </a:ext>
                  </a:extLst>
                </a:gridCol>
              </a:tblGrid>
              <a:tr h="56852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Pseudovirus</a:t>
                      </a:r>
                      <a:r>
                        <a:rPr lang="en-US" dirty="0"/>
                        <a:t> Neutralization FOLD Reduction in Susceptibility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062644"/>
                  </a:ext>
                </a:extLst>
              </a:tr>
              <a:tr h="56852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Omicron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95555"/>
                  </a:ext>
                </a:extLst>
              </a:tr>
              <a:tr h="56852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Bamlanivimab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Etesevimab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&gt;2938 fold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997855"/>
                  </a:ext>
                </a:extLst>
              </a:tr>
              <a:tr h="5685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Regen </a:t>
                      </a:r>
                      <a:r>
                        <a:rPr lang="en-US" dirty="0" err="1"/>
                        <a:t>CoV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&gt;1014 fold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894712"/>
                  </a:ext>
                </a:extLst>
              </a:tr>
              <a:tr h="56852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Sotrovimab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959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3BFB41-3E07-4E89-92A9-8A56A5F5D7F9}"/>
              </a:ext>
            </a:extLst>
          </p:cNvPr>
          <p:cNvSpPr txBox="1"/>
          <p:nvPr/>
        </p:nvSpPr>
        <p:spPr>
          <a:xfrm>
            <a:off x="9667573" y="6023142"/>
            <a:ext cx="308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Updated FDA EUA</a:t>
            </a:r>
          </a:p>
        </p:txBody>
      </p:sp>
    </p:spTree>
    <p:extLst>
      <p:ext uri="{BB962C8B-B14F-4D97-AF65-F5344CB8AC3E}">
        <p14:creationId xmlns:p14="http://schemas.microsoft.com/office/powerpoint/2010/main" val="330724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BBFE-9543-4FB3-8DED-573D88A9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Evusheld</a:t>
            </a:r>
            <a:r>
              <a:rPr lang="en-US" dirty="0"/>
              <a:t> (</a:t>
            </a:r>
            <a:r>
              <a:rPr lang="en-US" dirty="0" err="1"/>
              <a:t>Tixagevimab</a:t>
            </a:r>
            <a:r>
              <a:rPr lang="en-US" dirty="0"/>
              <a:t>/</a:t>
            </a:r>
            <a:r>
              <a:rPr lang="en-US" dirty="0" err="1"/>
              <a:t>cilgavimab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B88043-5EAB-4C54-876C-9C9E6F79F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221" y="1766656"/>
            <a:ext cx="5532380" cy="4809353"/>
          </a:xfrm>
        </p:spPr>
      </p:pic>
    </p:spTree>
    <p:extLst>
      <p:ext uri="{BB962C8B-B14F-4D97-AF65-F5344CB8AC3E}">
        <p14:creationId xmlns:p14="http://schemas.microsoft.com/office/powerpoint/2010/main" val="310297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F745-AEDD-447C-96C4-765412F6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Conditions/Treatments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92D9E3-301F-4B66-8B22-37D57668E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571" y="1809583"/>
            <a:ext cx="9509070" cy="4351338"/>
          </a:xfrm>
        </p:spPr>
      </p:pic>
    </p:spTree>
    <p:extLst>
      <p:ext uri="{BB962C8B-B14F-4D97-AF65-F5344CB8AC3E}">
        <p14:creationId xmlns:p14="http://schemas.microsoft.com/office/powerpoint/2010/main" val="2416509480"/>
      </p:ext>
    </p:extLst>
  </p:cSld>
  <p:clrMapOvr>
    <a:masterClrMapping/>
  </p:clrMapOvr>
</p:sld>
</file>

<file path=ppt/theme/theme1.xml><?xml version="1.0" encoding="utf-8"?>
<a:theme xmlns:a="http://schemas.openxmlformats.org/drawingml/2006/main" name="ADH PowerPoint Theme 2020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0070C0"/>
      </a:accent2>
      <a:accent3>
        <a:srgbClr val="BDD7EE"/>
      </a:accent3>
      <a:accent4>
        <a:srgbClr val="C11E43"/>
      </a:accent4>
      <a:accent5>
        <a:srgbClr val="D8D8D8"/>
      </a:accent5>
      <a:accent6>
        <a:srgbClr val="D0CECE"/>
      </a:accent6>
      <a:hlink>
        <a:srgbClr val="0563C1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H PowerPoint Theme 2020" id="{B6D21247-517B-4399-AE61-8ED3C8E47A30}" vid="{4B8A0528-6CDA-4E86-9325-4E48F5856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</TotalTime>
  <Words>1992</Words>
  <Application>Microsoft Office PowerPoint</Application>
  <PresentationFormat>Widescreen</PresentationFormat>
  <Paragraphs>337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Public Sans</vt:lpstr>
      <vt:lpstr>Wingdings</vt:lpstr>
      <vt:lpstr>ADH PowerPoint Theme 2020</vt:lpstr>
      <vt:lpstr>Update on COVID 19 Therapeutics</vt:lpstr>
      <vt:lpstr>Disclosures</vt:lpstr>
      <vt:lpstr>Arkansas Department of Health</vt:lpstr>
      <vt:lpstr>Overview</vt:lpstr>
      <vt:lpstr>Omicron: Nowcast CDC</vt:lpstr>
      <vt:lpstr>Omicron: SGTF Data</vt:lpstr>
      <vt:lpstr>Impact of Omicron on Therapeutics</vt:lpstr>
      <vt:lpstr>Evusheld (Tixagevimab/cilgavimab)</vt:lpstr>
      <vt:lpstr>Medical Conditions/Treatments</vt:lpstr>
      <vt:lpstr>Dosage and Administration</vt:lpstr>
      <vt:lpstr>Safety</vt:lpstr>
      <vt:lpstr>New Sites</vt:lpstr>
      <vt:lpstr>Paxlovid (Nirmatrelavir/Ritonavir)</vt:lpstr>
      <vt:lpstr>Dosage and Administration</vt:lpstr>
      <vt:lpstr>Adverse Reactions</vt:lpstr>
      <vt:lpstr>Drug Interactions</vt:lpstr>
      <vt:lpstr>Contraindicated with Paxlovid (not all inclusive)</vt:lpstr>
      <vt:lpstr>Interactions with Common Drugs (not all inclusive)</vt:lpstr>
      <vt:lpstr>NIH Guidelines Panel Statement Drug Interactions</vt:lpstr>
      <vt:lpstr>University of Liverpool Interaction Checker</vt:lpstr>
      <vt:lpstr>Molnupiravir</vt:lpstr>
      <vt:lpstr>Dosage And Administration</vt:lpstr>
      <vt:lpstr>Special Considerations</vt:lpstr>
      <vt:lpstr>NIH Statement</vt:lpstr>
      <vt:lpstr>Molnupiravir Prescriber Checklist</vt:lpstr>
      <vt:lpstr>PINETREE</vt:lpstr>
      <vt:lpstr>Activity of COVID 19 Therapeutics</vt:lpstr>
      <vt:lpstr>NIH Treatment Recommendations (listed in order of preference)</vt:lpstr>
      <vt:lpstr>Monoclonal Supply: Jan 2022</vt:lpstr>
      <vt:lpstr>Oral Antivirals Supply: Jan 2022</vt:lpstr>
      <vt:lpstr>New Cases and Hospitalization Forecast Models</vt:lpstr>
      <vt:lpstr>PowerPoint Presentation</vt:lpstr>
      <vt:lpstr>NIH Recommendations</vt:lpstr>
      <vt:lpstr>Prioritization Algorithm</vt:lpstr>
      <vt:lpstr>COVID 19 Therapeutics Allocation Program</vt:lpstr>
      <vt:lpstr>Therapeutic Allocation</vt:lpstr>
      <vt:lpstr>Oral Antivirals</vt:lpstr>
      <vt:lpstr>Oral Antivirals</vt:lpstr>
      <vt:lpstr>Pre-Exposure Prophylaxis</vt:lpstr>
      <vt:lpstr>Therapeutic Update</vt:lpstr>
      <vt:lpstr>Therapeutics Locator</vt:lpstr>
      <vt:lpstr>Public Health Partnerships</vt:lpstr>
      <vt:lpstr>Thanks: The A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Atul Kothari</dc:creator>
  <cp:lastModifiedBy>Elizabeth Woodland</cp:lastModifiedBy>
  <cp:revision>135</cp:revision>
  <dcterms:created xsi:type="dcterms:W3CDTF">2021-04-05T16:24:32Z</dcterms:created>
  <dcterms:modified xsi:type="dcterms:W3CDTF">2022-01-12T16:13:41Z</dcterms:modified>
</cp:coreProperties>
</file>